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50" r:id="rId2"/>
    <p:sldMasterId id="2147483685" r:id="rId3"/>
  </p:sldMasterIdLst>
  <p:notesMasterIdLst>
    <p:notesMasterId r:id="rId71"/>
  </p:notesMasterIdLst>
  <p:handoutMasterIdLst>
    <p:handoutMasterId r:id="rId72"/>
  </p:handoutMasterIdLst>
  <p:sldIdLst>
    <p:sldId id="346" r:id="rId4"/>
    <p:sldId id="540" r:id="rId5"/>
    <p:sldId id="542" r:id="rId6"/>
    <p:sldId id="543" r:id="rId7"/>
    <p:sldId id="550" r:id="rId8"/>
    <p:sldId id="551" r:id="rId9"/>
    <p:sldId id="552" r:id="rId10"/>
    <p:sldId id="544" r:id="rId11"/>
    <p:sldId id="553" r:id="rId12"/>
    <p:sldId id="545" r:id="rId13"/>
    <p:sldId id="546" r:id="rId14"/>
    <p:sldId id="547" r:id="rId15"/>
    <p:sldId id="548" r:id="rId16"/>
    <p:sldId id="570" r:id="rId17"/>
    <p:sldId id="549" r:id="rId18"/>
    <p:sldId id="554" r:id="rId19"/>
    <p:sldId id="555" r:id="rId20"/>
    <p:sldId id="556" r:id="rId21"/>
    <p:sldId id="557" r:id="rId22"/>
    <p:sldId id="558" r:id="rId23"/>
    <p:sldId id="561" r:id="rId24"/>
    <p:sldId id="559" r:id="rId25"/>
    <p:sldId id="562" r:id="rId26"/>
    <p:sldId id="563" r:id="rId27"/>
    <p:sldId id="564" r:id="rId28"/>
    <p:sldId id="566" r:id="rId29"/>
    <p:sldId id="571" r:id="rId30"/>
    <p:sldId id="565" r:id="rId31"/>
    <p:sldId id="576" r:id="rId32"/>
    <p:sldId id="572" r:id="rId33"/>
    <p:sldId id="573" r:id="rId34"/>
    <p:sldId id="577" r:id="rId35"/>
    <p:sldId id="578" r:id="rId36"/>
    <p:sldId id="579" r:id="rId37"/>
    <p:sldId id="574" r:id="rId38"/>
    <p:sldId id="575" r:id="rId39"/>
    <p:sldId id="580" r:id="rId40"/>
    <p:sldId id="581" r:id="rId41"/>
    <p:sldId id="582" r:id="rId42"/>
    <p:sldId id="583" r:id="rId43"/>
    <p:sldId id="584" r:id="rId44"/>
    <p:sldId id="587" r:id="rId45"/>
    <p:sldId id="585" r:id="rId46"/>
    <p:sldId id="586" r:id="rId47"/>
    <p:sldId id="588" r:id="rId48"/>
    <p:sldId id="594" r:id="rId49"/>
    <p:sldId id="589" r:id="rId50"/>
    <p:sldId id="590" r:id="rId51"/>
    <p:sldId id="595" r:id="rId52"/>
    <p:sldId id="591" r:id="rId53"/>
    <p:sldId id="592" r:id="rId54"/>
    <p:sldId id="596" r:id="rId55"/>
    <p:sldId id="593" r:id="rId56"/>
    <p:sldId id="597" r:id="rId57"/>
    <p:sldId id="598" r:id="rId58"/>
    <p:sldId id="601" r:id="rId59"/>
    <p:sldId id="603" r:id="rId60"/>
    <p:sldId id="599" r:id="rId61"/>
    <p:sldId id="600" r:id="rId62"/>
    <p:sldId id="604" r:id="rId63"/>
    <p:sldId id="605" r:id="rId64"/>
    <p:sldId id="606" r:id="rId65"/>
    <p:sldId id="607" r:id="rId66"/>
    <p:sldId id="608" r:id="rId67"/>
    <p:sldId id="609" r:id="rId68"/>
    <p:sldId id="610" r:id="rId69"/>
    <p:sldId id="602" r:id="rId70"/>
  </p:sldIdLst>
  <p:sldSz cx="9144000" cy="6858000" type="screen4x3"/>
  <p:notesSz cx="7099300" cy="10234613"/>
  <p:defaultTextStyle>
    <a:defPPr>
      <a:defRPr lang="ko-KR"/>
    </a:defPPr>
    <a:lvl1pPr algn="l" rtl="0" fontAlgn="ctr" latinLnBrk="1">
      <a:lnSpc>
        <a:spcPct val="140000"/>
      </a:lnSpc>
      <a:spcBef>
        <a:spcPct val="20000"/>
      </a:spcBef>
      <a:spcAft>
        <a:spcPct val="0"/>
      </a:spcAft>
      <a:buClr>
        <a:srgbClr val="660066"/>
      </a:buClr>
      <a:buFont typeface="Wingdings" pitchFamily="2" charset="2"/>
      <a:buChar char="v"/>
      <a:defRPr kumimoji="1" sz="1600" b="1" kern="1200">
        <a:solidFill>
          <a:schemeClr val="tx1"/>
        </a:solidFill>
        <a:latin typeface="Trebuchet MS" pitchFamily="34" charset="0"/>
        <a:ea typeface="굴림체" pitchFamily="49" charset="-127"/>
        <a:cs typeface="+mn-cs"/>
      </a:defRPr>
    </a:lvl1pPr>
    <a:lvl2pPr marL="457200" algn="l" rtl="0" fontAlgn="ctr" latinLnBrk="1">
      <a:lnSpc>
        <a:spcPct val="140000"/>
      </a:lnSpc>
      <a:spcBef>
        <a:spcPct val="20000"/>
      </a:spcBef>
      <a:spcAft>
        <a:spcPct val="0"/>
      </a:spcAft>
      <a:buClr>
        <a:srgbClr val="660066"/>
      </a:buClr>
      <a:buFont typeface="Wingdings" pitchFamily="2" charset="2"/>
      <a:buChar char="v"/>
      <a:defRPr kumimoji="1" sz="1600" b="1" kern="1200">
        <a:solidFill>
          <a:schemeClr val="tx1"/>
        </a:solidFill>
        <a:latin typeface="Trebuchet MS" pitchFamily="34" charset="0"/>
        <a:ea typeface="굴림체" pitchFamily="49" charset="-127"/>
        <a:cs typeface="+mn-cs"/>
      </a:defRPr>
    </a:lvl2pPr>
    <a:lvl3pPr marL="914400" algn="l" rtl="0" fontAlgn="ctr" latinLnBrk="1">
      <a:lnSpc>
        <a:spcPct val="140000"/>
      </a:lnSpc>
      <a:spcBef>
        <a:spcPct val="20000"/>
      </a:spcBef>
      <a:spcAft>
        <a:spcPct val="0"/>
      </a:spcAft>
      <a:buClr>
        <a:srgbClr val="660066"/>
      </a:buClr>
      <a:buFont typeface="Wingdings" pitchFamily="2" charset="2"/>
      <a:buChar char="v"/>
      <a:defRPr kumimoji="1" sz="1600" b="1" kern="1200">
        <a:solidFill>
          <a:schemeClr val="tx1"/>
        </a:solidFill>
        <a:latin typeface="Trebuchet MS" pitchFamily="34" charset="0"/>
        <a:ea typeface="굴림체" pitchFamily="49" charset="-127"/>
        <a:cs typeface="+mn-cs"/>
      </a:defRPr>
    </a:lvl3pPr>
    <a:lvl4pPr marL="1371600" algn="l" rtl="0" fontAlgn="ctr" latinLnBrk="1">
      <a:lnSpc>
        <a:spcPct val="140000"/>
      </a:lnSpc>
      <a:spcBef>
        <a:spcPct val="20000"/>
      </a:spcBef>
      <a:spcAft>
        <a:spcPct val="0"/>
      </a:spcAft>
      <a:buClr>
        <a:srgbClr val="660066"/>
      </a:buClr>
      <a:buFont typeface="Wingdings" pitchFamily="2" charset="2"/>
      <a:buChar char="v"/>
      <a:defRPr kumimoji="1" sz="1600" b="1" kern="1200">
        <a:solidFill>
          <a:schemeClr val="tx1"/>
        </a:solidFill>
        <a:latin typeface="Trebuchet MS" pitchFamily="34" charset="0"/>
        <a:ea typeface="굴림체" pitchFamily="49" charset="-127"/>
        <a:cs typeface="+mn-cs"/>
      </a:defRPr>
    </a:lvl4pPr>
    <a:lvl5pPr marL="1828800" algn="l" rtl="0" fontAlgn="ctr" latinLnBrk="1">
      <a:lnSpc>
        <a:spcPct val="140000"/>
      </a:lnSpc>
      <a:spcBef>
        <a:spcPct val="20000"/>
      </a:spcBef>
      <a:spcAft>
        <a:spcPct val="0"/>
      </a:spcAft>
      <a:buClr>
        <a:srgbClr val="660066"/>
      </a:buClr>
      <a:buFont typeface="Wingdings" pitchFamily="2" charset="2"/>
      <a:buChar char="v"/>
      <a:defRPr kumimoji="1" sz="1600" b="1" kern="1200">
        <a:solidFill>
          <a:schemeClr val="tx1"/>
        </a:solidFill>
        <a:latin typeface="Trebuchet MS" pitchFamily="34" charset="0"/>
        <a:ea typeface="굴림체" pitchFamily="49" charset="-127"/>
        <a:cs typeface="+mn-cs"/>
      </a:defRPr>
    </a:lvl5pPr>
    <a:lvl6pPr marL="2286000" algn="l" defTabSz="914400" rtl="0" eaLnBrk="1" latinLnBrk="1" hangingPunct="1">
      <a:defRPr kumimoji="1" sz="1600" b="1" kern="1200">
        <a:solidFill>
          <a:schemeClr val="tx1"/>
        </a:solidFill>
        <a:latin typeface="Trebuchet MS" pitchFamily="34" charset="0"/>
        <a:ea typeface="굴림체" pitchFamily="49" charset="-127"/>
        <a:cs typeface="+mn-cs"/>
      </a:defRPr>
    </a:lvl6pPr>
    <a:lvl7pPr marL="2743200" algn="l" defTabSz="914400" rtl="0" eaLnBrk="1" latinLnBrk="1" hangingPunct="1">
      <a:defRPr kumimoji="1" sz="1600" b="1" kern="1200">
        <a:solidFill>
          <a:schemeClr val="tx1"/>
        </a:solidFill>
        <a:latin typeface="Trebuchet MS" pitchFamily="34" charset="0"/>
        <a:ea typeface="굴림체" pitchFamily="49" charset="-127"/>
        <a:cs typeface="+mn-cs"/>
      </a:defRPr>
    </a:lvl7pPr>
    <a:lvl8pPr marL="3200400" algn="l" defTabSz="914400" rtl="0" eaLnBrk="1" latinLnBrk="1" hangingPunct="1">
      <a:defRPr kumimoji="1" sz="1600" b="1" kern="1200">
        <a:solidFill>
          <a:schemeClr val="tx1"/>
        </a:solidFill>
        <a:latin typeface="Trebuchet MS" pitchFamily="34" charset="0"/>
        <a:ea typeface="굴림체" pitchFamily="49" charset="-127"/>
        <a:cs typeface="+mn-cs"/>
      </a:defRPr>
    </a:lvl8pPr>
    <a:lvl9pPr marL="3657600" algn="l" defTabSz="914400" rtl="0" eaLnBrk="1" latinLnBrk="1" hangingPunct="1">
      <a:defRPr kumimoji="1" sz="1600" b="1" kern="1200">
        <a:solidFill>
          <a:schemeClr val="tx1"/>
        </a:solidFill>
        <a:latin typeface="Trebuchet MS" pitchFamily="34" charset="0"/>
        <a:ea typeface="굴림체" pitchFamily="49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3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CC"/>
    <a:srgbClr val="FFFFCC"/>
    <a:srgbClr val="00D5D0"/>
    <a:srgbClr val="6095CA"/>
    <a:srgbClr val="B2B2B2"/>
    <a:srgbClr val="DDDDDD"/>
    <a:srgbClr val="FF9933"/>
    <a:srgbClr val="CC9900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41" autoAdjust="0"/>
    <p:restoredTop sz="79682" autoAdjust="0"/>
  </p:normalViewPr>
  <p:slideViewPr>
    <p:cSldViewPr>
      <p:cViewPr varScale="1">
        <p:scale>
          <a:sx n="96" d="100"/>
          <a:sy n="96" d="100"/>
        </p:scale>
        <p:origin x="1368" y="168"/>
      </p:cViewPr>
      <p:guideLst>
        <p:guide orient="horz" pos="2931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2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70" Type="http://schemas.openxmlformats.org/officeDocument/2006/relationships/slide" Target="slides/slide67.xml"/><Relationship Id="rId71" Type="http://schemas.openxmlformats.org/officeDocument/2006/relationships/notesMaster" Target="notesMasters/notesMaster1.xml"/><Relationship Id="rId72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475" cy="512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5" tIns="47282" rIns="94565" bIns="47282" numCol="1" anchor="t" anchorCtr="0" compatLnSpc="1">
            <a:prstTxWarp prst="textNoShape">
              <a:avLst/>
            </a:prstTxWarp>
          </a:bodyPr>
          <a:lstStyle>
            <a:lvl1pPr defTabSz="945396" fontAlgn="base">
              <a:lnSpc>
                <a:spcPct val="160000"/>
              </a:lnSpc>
              <a:spcBef>
                <a:spcPct val="40000"/>
              </a:spcBef>
              <a:buFont typeface="Wingdings" pitchFamily="2" charset="2"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827" y="0"/>
            <a:ext cx="3076473" cy="512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5" tIns="47282" rIns="94565" bIns="47282" numCol="1" anchor="t" anchorCtr="0" compatLnSpc="1">
            <a:prstTxWarp prst="textNoShape">
              <a:avLst/>
            </a:prstTxWarp>
          </a:bodyPr>
          <a:lstStyle>
            <a:lvl1pPr algn="r" defTabSz="945396" fontAlgn="base">
              <a:lnSpc>
                <a:spcPct val="160000"/>
              </a:lnSpc>
              <a:spcBef>
                <a:spcPct val="40000"/>
              </a:spcBef>
              <a:buFont typeface="Wingdings" pitchFamily="2" charset="2"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05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901"/>
            <a:ext cx="3076475" cy="512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5" tIns="47282" rIns="94565" bIns="47282" numCol="1" anchor="b" anchorCtr="0" compatLnSpc="1">
            <a:prstTxWarp prst="textNoShape">
              <a:avLst/>
            </a:prstTxWarp>
          </a:bodyPr>
          <a:lstStyle>
            <a:lvl1pPr defTabSz="945396" fontAlgn="base">
              <a:lnSpc>
                <a:spcPct val="160000"/>
              </a:lnSpc>
              <a:spcBef>
                <a:spcPct val="40000"/>
              </a:spcBef>
              <a:buFont typeface="Wingdings" pitchFamily="2" charset="2"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05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827" y="9721901"/>
            <a:ext cx="3076473" cy="512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5" tIns="47282" rIns="94565" bIns="47282" numCol="1" anchor="b" anchorCtr="0" compatLnSpc="1">
            <a:prstTxWarp prst="textNoShape">
              <a:avLst/>
            </a:prstTxWarp>
          </a:bodyPr>
          <a:lstStyle>
            <a:lvl1pPr algn="r" defTabSz="945396" fontAlgn="base">
              <a:lnSpc>
                <a:spcPct val="160000"/>
              </a:lnSpc>
              <a:spcBef>
                <a:spcPct val="40000"/>
              </a:spcBef>
              <a:buFont typeface="Wingdings" pitchFamily="2" charset="2"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56E4BE81-5EF3-479A-9A7C-A712BF9B92B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722510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475" cy="512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5" tIns="47282" rIns="94565" bIns="47282" numCol="1" anchor="t" anchorCtr="0" compatLnSpc="1">
            <a:prstTxWarp prst="textNoShape">
              <a:avLst/>
            </a:prstTxWarp>
          </a:bodyPr>
          <a:lstStyle>
            <a:lvl1pPr defTabSz="945396" fontAlgn="base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 b="0" smtClean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827" y="0"/>
            <a:ext cx="3076473" cy="512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5" tIns="47282" rIns="94565" bIns="47282" numCol="1" anchor="t" anchorCtr="0" compatLnSpc="1">
            <a:prstTxWarp prst="textNoShape">
              <a:avLst/>
            </a:prstTxWarp>
          </a:bodyPr>
          <a:lstStyle>
            <a:lvl1pPr algn="r" defTabSz="945396" fontAlgn="base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 b="0" smtClean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352" y="4861769"/>
            <a:ext cx="5206596" cy="4604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5" tIns="47282" rIns="94565" bIns="4728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901"/>
            <a:ext cx="3076475" cy="512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5" tIns="47282" rIns="94565" bIns="47282" numCol="1" anchor="b" anchorCtr="0" compatLnSpc="1">
            <a:prstTxWarp prst="textNoShape">
              <a:avLst/>
            </a:prstTxWarp>
          </a:bodyPr>
          <a:lstStyle>
            <a:lvl1pPr defTabSz="945396" fontAlgn="base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 b="0" smtClean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827" y="9721901"/>
            <a:ext cx="3076473" cy="512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5" tIns="47282" rIns="94565" bIns="47282" numCol="1" anchor="b" anchorCtr="0" compatLnSpc="1">
            <a:prstTxWarp prst="textNoShape">
              <a:avLst/>
            </a:prstTxWarp>
          </a:bodyPr>
          <a:lstStyle>
            <a:lvl1pPr algn="r" defTabSz="945396" fontAlgn="base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 b="0" smtClean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B30816A-BEEE-42D3-A466-AFB4EBC6000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282631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>
                <a:solidFill>
                  <a:prstClr val="black"/>
                </a:solidFill>
              </a:rPr>
              <a:pPr/>
              <a:t>2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11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12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13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>
                <a:solidFill>
                  <a:prstClr val="black"/>
                </a:solidFill>
              </a:rPr>
              <a:pPr/>
              <a:t>14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15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16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17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18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19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20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3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21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22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23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24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25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26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>
                <a:solidFill>
                  <a:prstClr val="black"/>
                </a:solidFill>
              </a:rPr>
              <a:pPr/>
              <a:t>27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28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29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30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4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31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32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33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>
                <a:solidFill>
                  <a:prstClr val="black"/>
                </a:solidFill>
              </a:rPr>
              <a:pPr/>
              <a:t>34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35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36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37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38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39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40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5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41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>
                <a:solidFill>
                  <a:prstClr val="black"/>
                </a:solidFill>
              </a:rPr>
              <a:pPr/>
              <a:t>42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43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44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45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46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47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48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49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50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6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51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>
                <a:solidFill>
                  <a:prstClr val="black"/>
                </a:solidFill>
              </a:rPr>
              <a:pPr/>
              <a:t>52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53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54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55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56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>
                <a:solidFill>
                  <a:prstClr val="black"/>
                </a:solidFill>
              </a:rPr>
              <a:pPr/>
              <a:t>57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58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59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60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7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61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62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63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64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65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66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>
                <a:solidFill>
                  <a:prstClr val="black"/>
                </a:solidFill>
              </a:rPr>
              <a:pPr/>
              <a:t>67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8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9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10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Page </a:t>
            </a:r>
            <a:fld id="{7491C4A6-7ED6-4AB6-A716-CB76B960103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Page </a:t>
            </a:r>
            <a:fld id="{8C54077A-2109-4270-9096-E5246A00024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Page </a:t>
            </a:r>
            <a:fld id="{9691EB6D-A5F5-4102-848B-FE8B80EA97C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Page </a:t>
            </a:r>
            <a:fld id="{95380DEF-C882-419F-8329-04302D9343F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3333CC"/>
                </a:solidFill>
              </a:rPr>
              <a:t>Page </a:t>
            </a:r>
            <a:fld id="{7491C4A6-7ED6-4AB6-A716-CB76B9601039}" type="slidenum">
              <a:rPr lang="en-US" altLang="ko-KR">
                <a:solidFill>
                  <a:srgbClr val="3333CC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7838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3333CC"/>
                </a:solidFill>
              </a:rPr>
              <a:t>Page </a:t>
            </a:r>
            <a:fld id="{95380DEF-C882-419F-8329-04302D9343F6}" type="slidenum">
              <a:rPr lang="en-US" altLang="ko-KR">
                <a:solidFill>
                  <a:srgbClr val="3333CC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6268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3333CC"/>
                </a:solidFill>
              </a:rPr>
              <a:t>Page </a:t>
            </a:r>
            <a:fld id="{7D365F3C-673D-479B-9D30-9564BF04AB22}" type="slidenum">
              <a:rPr lang="en-US" altLang="ko-KR">
                <a:solidFill>
                  <a:srgbClr val="3333CC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4870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3333CC"/>
                </a:solidFill>
              </a:rPr>
              <a:t>Page </a:t>
            </a:r>
            <a:fld id="{510DE312-BD4A-4E99-A804-F12F299743C4}" type="slidenum">
              <a:rPr lang="en-US" altLang="ko-KR">
                <a:solidFill>
                  <a:srgbClr val="3333CC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3091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3333CC"/>
                </a:solidFill>
              </a:rPr>
              <a:t>Page </a:t>
            </a:r>
            <a:fld id="{95A9E110-0464-45DA-A61C-D998EA10F62F}" type="slidenum">
              <a:rPr lang="en-US" altLang="ko-KR">
                <a:solidFill>
                  <a:srgbClr val="3333CC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017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3333CC"/>
                </a:solidFill>
              </a:rPr>
              <a:t>Page </a:t>
            </a:r>
            <a:fld id="{5B8E7A88-EA6D-4214-94DF-09D70BD8C64F}" type="slidenum">
              <a:rPr lang="en-US" altLang="ko-KR">
                <a:solidFill>
                  <a:srgbClr val="3333CC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6390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3333CC"/>
                </a:solidFill>
              </a:rPr>
              <a:t>Page </a:t>
            </a:r>
            <a:fld id="{73DC5510-BEF9-4FEE-A03D-E9DF4F4E6BE1}" type="slidenum">
              <a:rPr lang="en-US" altLang="ko-KR">
                <a:solidFill>
                  <a:srgbClr val="3333CC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108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Page </a:t>
            </a:r>
            <a:fld id="{7D365F3C-673D-479B-9D30-9564BF04AB2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3333CC"/>
                </a:solidFill>
              </a:rPr>
              <a:t>Page </a:t>
            </a:r>
            <a:fld id="{B06A2191-08B9-4843-BA75-06B0E80B4970}" type="slidenum">
              <a:rPr lang="en-US" altLang="ko-KR">
                <a:solidFill>
                  <a:srgbClr val="3333CC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8950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3333CC"/>
                </a:solidFill>
              </a:rPr>
              <a:t>Page </a:t>
            </a:r>
            <a:fld id="{68963570-71A9-447F-9D7D-185CDC076292}" type="slidenum">
              <a:rPr lang="en-US" altLang="ko-KR">
                <a:solidFill>
                  <a:srgbClr val="3333CC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2369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3333CC"/>
                </a:solidFill>
              </a:rPr>
              <a:t>Page </a:t>
            </a:r>
            <a:fld id="{8C54077A-2109-4270-9096-E5246A00024D}" type="slidenum">
              <a:rPr lang="en-US" altLang="ko-KR">
                <a:solidFill>
                  <a:srgbClr val="3333CC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9278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3333CC"/>
                </a:solidFill>
              </a:rPr>
              <a:t>Page </a:t>
            </a:r>
            <a:fld id="{9691EB6D-A5F5-4102-848B-FE8B80EA97C0}" type="slidenum">
              <a:rPr lang="en-US" altLang="ko-KR">
                <a:solidFill>
                  <a:srgbClr val="3333CC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022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Page </a:t>
            </a:r>
            <a:fld id="{510DE312-BD4A-4E99-A804-F12F299743C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Page </a:t>
            </a:r>
            <a:fld id="{95A9E110-0464-45DA-A61C-D998EA10F62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Page </a:t>
            </a:r>
            <a:fld id="{5B8E7A88-EA6D-4214-94DF-09D70BD8C64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Page </a:t>
            </a:r>
            <a:fld id="{73DC5510-BEF9-4FEE-A03D-E9DF4F4E6BE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Page </a:t>
            </a:r>
            <a:fld id="{B06A2191-08B9-4843-BA75-06B0E80B497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Page </a:t>
            </a:r>
            <a:fld id="{68963570-71A9-447F-9D7D-185CDC07629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wmf"/><Relationship Id="rId1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1.wmf"/><Relationship Id="rId14" Type="http://schemas.openxmlformats.org/officeDocument/2006/relationships/image" Target="../media/image2.jpe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Rectangle 1052"/>
          <p:cNvSpPr>
            <a:spLocks noChangeArrowheads="1"/>
          </p:cNvSpPr>
          <p:nvPr userDrawn="1"/>
        </p:nvSpPr>
        <p:spPr bwMode="auto">
          <a:xfrm>
            <a:off x="11113" y="6532563"/>
            <a:ext cx="9132887" cy="352425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164013" y="6584950"/>
            <a:ext cx="827087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fontAlgn="base">
              <a:lnSpc>
                <a:spcPct val="90000"/>
              </a:lnSpc>
              <a:spcBef>
                <a:spcPct val="0"/>
              </a:spcBef>
              <a:buClrTx/>
              <a:buFontTx/>
              <a:buNone/>
              <a:defRPr sz="1200" b="0" smtClean="0">
                <a:solidFill>
                  <a:schemeClr val="accent2"/>
                </a:solidFill>
                <a:ea typeface="+mn-ea"/>
              </a:defRPr>
            </a:lvl1pPr>
          </a:lstStyle>
          <a:p>
            <a:pPr>
              <a:defRPr/>
            </a:pPr>
            <a:r>
              <a:rPr lang="en-US" altLang="ko-KR"/>
              <a:t>Page </a:t>
            </a:r>
            <a:fld id="{90DCE4E3-7BEC-4291-A7F0-0110A7FAE9C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34" name="Rectangle 10"/>
          <p:cNvSpPr>
            <a:spLocks noChangeArrowheads="1"/>
          </p:cNvSpPr>
          <p:nvPr userDrawn="1"/>
        </p:nvSpPr>
        <p:spPr bwMode="auto">
          <a:xfrm>
            <a:off x="0" y="0"/>
            <a:ext cx="9144000" cy="750888"/>
          </a:xfrm>
          <a:prstGeom prst="rect">
            <a:avLst/>
          </a:prstGeom>
          <a:gradFill rotWithShape="1">
            <a:gsLst>
              <a:gs pos="0">
                <a:srgbClr val="333399"/>
              </a:gs>
              <a:gs pos="100000">
                <a:srgbClr val="333399">
                  <a:gamma/>
                  <a:tint val="50980"/>
                  <a:invGamma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2081" name="Line 1057"/>
          <p:cNvSpPr>
            <a:spLocks noChangeShapeType="1"/>
          </p:cNvSpPr>
          <p:nvPr userDrawn="1"/>
        </p:nvSpPr>
        <p:spPr bwMode="auto">
          <a:xfrm>
            <a:off x="0" y="6524625"/>
            <a:ext cx="9144000" cy="0"/>
          </a:xfrm>
          <a:prstGeom prst="line">
            <a:avLst/>
          </a:prstGeom>
          <a:noFill/>
          <a:ln w="12700" cap="sq">
            <a:solidFill>
              <a:schemeClr val="bg2"/>
            </a:solidFill>
            <a:round/>
            <a:headEnd/>
            <a:tailEnd/>
          </a:ln>
          <a:effectLst/>
        </p:spPr>
        <p:txBody>
          <a:bodyPr lIns="36000" tIns="36000" rIns="36000" bIns="36000" anchor="ctr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082" name="AutoShape 1058"/>
          <p:cNvSpPr>
            <a:spLocks noChangeArrowheads="1"/>
          </p:cNvSpPr>
          <p:nvPr userDrawn="1"/>
        </p:nvSpPr>
        <p:spPr bwMode="auto">
          <a:xfrm>
            <a:off x="6516688" y="476250"/>
            <a:ext cx="2627312" cy="538163"/>
          </a:xfrm>
          <a:prstGeom prst="roundRect">
            <a:avLst>
              <a:gd name="adj" fmla="val 29204"/>
            </a:avLst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lIns="36000" tIns="36000" rIns="36000" bIns="36000" anchor="ctr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083" name="Rectangle 1059"/>
          <p:cNvSpPr>
            <a:spLocks noChangeArrowheads="1"/>
          </p:cNvSpPr>
          <p:nvPr userDrawn="1"/>
        </p:nvSpPr>
        <p:spPr bwMode="auto">
          <a:xfrm>
            <a:off x="8316913" y="487363"/>
            <a:ext cx="827087" cy="2159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36000" tIns="36000" rIns="36000" bIns="36000" anchor="ctr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086" name="Rectangle 1062"/>
          <p:cNvSpPr>
            <a:spLocks noChangeArrowheads="1"/>
          </p:cNvSpPr>
          <p:nvPr userDrawn="1"/>
        </p:nvSpPr>
        <p:spPr bwMode="auto">
          <a:xfrm>
            <a:off x="165100" y="173038"/>
            <a:ext cx="6135688" cy="463550"/>
          </a:xfrm>
          <a:prstGeom prst="rect">
            <a:avLst/>
          </a:prstGeom>
          <a:solidFill>
            <a:srgbClr val="A6C7E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A6C7EC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pic>
        <p:nvPicPr>
          <p:cNvPr id="1033" name="Picture 1063" descr="PE01522_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46050" y="71438"/>
            <a:ext cx="536575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069" descr="컴퓨터과학과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5875" y="6542088"/>
            <a:ext cx="877888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96" name="Text Box 1072"/>
          <p:cNvSpPr txBox="1">
            <a:spLocks noChangeArrowheads="1"/>
          </p:cNvSpPr>
          <p:nvPr userDrawn="1"/>
        </p:nvSpPr>
        <p:spPr bwMode="auto">
          <a:xfrm>
            <a:off x="7380312" y="6537376"/>
            <a:ext cx="1763688" cy="3046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ko-KR" sz="1100" b="0" i="1" dirty="0" smtClean="0">
                <a:solidFill>
                  <a:srgbClr val="660066"/>
                </a:solidFill>
                <a:ea typeface="굴림" pitchFamily="50" charset="-127"/>
              </a:rPr>
              <a:t>Data Mining &amp; Practices</a:t>
            </a:r>
            <a:endParaRPr lang="en-US" altLang="ko-KR" sz="1100" b="0" i="1" dirty="0">
              <a:solidFill>
                <a:srgbClr val="660066"/>
              </a:solidFill>
              <a:ea typeface="굴림" pitchFamily="50" charset="-127"/>
            </a:endParaRPr>
          </a:p>
          <a:p>
            <a:pPr algn="r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ko-KR" sz="1100" b="0" i="1" dirty="0">
                <a:solidFill>
                  <a:srgbClr val="660066"/>
                </a:solidFill>
                <a:ea typeface="굴림" pitchFamily="50" charset="-127"/>
              </a:rPr>
              <a:t>by Yang-Sae Moon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0" descr="1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59875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Rectangle 1052"/>
          <p:cNvSpPr>
            <a:spLocks noChangeArrowheads="1"/>
          </p:cNvSpPr>
          <p:nvPr userDrawn="1"/>
        </p:nvSpPr>
        <p:spPr bwMode="auto">
          <a:xfrm>
            <a:off x="11113" y="6532563"/>
            <a:ext cx="9132887" cy="352425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164013" y="6584950"/>
            <a:ext cx="827087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fontAlgn="base">
              <a:lnSpc>
                <a:spcPct val="90000"/>
              </a:lnSpc>
              <a:spcBef>
                <a:spcPct val="0"/>
              </a:spcBef>
              <a:buClrTx/>
              <a:buFontTx/>
              <a:buNone/>
              <a:defRPr sz="1200" b="0" smtClean="0">
                <a:solidFill>
                  <a:schemeClr val="accent2"/>
                </a:solidFill>
                <a:ea typeface="+mn-ea"/>
              </a:defRPr>
            </a:lvl1pPr>
          </a:lstStyle>
          <a:p>
            <a:pPr>
              <a:defRPr/>
            </a:pPr>
            <a:r>
              <a:rPr lang="en-US" altLang="ko-KR">
                <a:solidFill>
                  <a:srgbClr val="3333CC"/>
                </a:solidFill>
              </a:rPr>
              <a:t>Page </a:t>
            </a:r>
            <a:fld id="{90DCE4E3-7BEC-4291-A7F0-0110A7FAE9C2}" type="slidenum">
              <a:rPr lang="en-US" altLang="ko-KR">
                <a:solidFill>
                  <a:srgbClr val="3333CC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3333CC"/>
              </a:solidFill>
            </a:endParaRPr>
          </a:p>
        </p:txBody>
      </p:sp>
      <p:sp>
        <p:nvSpPr>
          <p:cNvPr id="1034" name="Rectangle 10"/>
          <p:cNvSpPr>
            <a:spLocks noChangeArrowheads="1"/>
          </p:cNvSpPr>
          <p:nvPr userDrawn="1"/>
        </p:nvSpPr>
        <p:spPr bwMode="auto">
          <a:xfrm>
            <a:off x="0" y="0"/>
            <a:ext cx="9144000" cy="750888"/>
          </a:xfrm>
          <a:prstGeom prst="rect">
            <a:avLst/>
          </a:prstGeom>
          <a:gradFill rotWithShape="1">
            <a:gsLst>
              <a:gs pos="0">
                <a:srgbClr val="333399"/>
              </a:gs>
              <a:gs pos="100000">
                <a:srgbClr val="333399">
                  <a:gamma/>
                  <a:tint val="50980"/>
                  <a:invGamma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2081" name="Line 1057"/>
          <p:cNvSpPr>
            <a:spLocks noChangeShapeType="1"/>
          </p:cNvSpPr>
          <p:nvPr userDrawn="1"/>
        </p:nvSpPr>
        <p:spPr bwMode="auto">
          <a:xfrm>
            <a:off x="0" y="6524625"/>
            <a:ext cx="9144000" cy="0"/>
          </a:xfrm>
          <a:prstGeom prst="line">
            <a:avLst/>
          </a:prstGeom>
          <a:noFill/>
          <a:ln w="12700" cap="sq">
            <a:solidFill>
              <a:schemeClr val="bg2"/>
            </a:solidFill>
            <a:round/>
            <a:headEnd/>
            <a:tailEnd/>
          </a:ln>
          <a:effectLst/>
        </p:spPr>
        <p:txBody>
          <a:bodyPr lIns="36000" tIns="36000" rIns="36000" bIns="36000" anchor="ctr">
            <a:spAutoFit/>
          </a:bodyPr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2082" name="AutoShape 1058"/>
          <p:cNvSpPr>
            <a:spLocks noChangeArrowheads="1"/>
          </p:cNvSpPr>
          <p:nvPr userDrawn="1"/>
        </p:nvSpPr>
        <p:spPr bwMode="auto">
          <a:xfrm>
            <a:off x="6516688" y="476250"/>
            <a:ext cx="2627312" cy="538163"/>
          </a:xfrm>
          <a:prstGeom prst="roundRect">
            <a:avLst>
              <a:gd name="adj" fmla="val 29204"/>
            </a:avLst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lIns="36000" tIns="36000" rIns="36000" bIns="36000" anchor="ctr">
            <a:spAutoFit/>
          </a:bodyPr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2083" name="Rectangle 1059"/>
          <p:cNvSpPr>
            <a:spLocks noChangeArrowheads="1"/>
          </p:cNvSpPr>
          <p:nvPr userDrawn="1"/>
        </p:nvSpPr>
        <p:spPr bwMode="auto">
          <a:xfrm>
            <a:off x="8316913" y="487363"/>
            <a:ext cx="827087" cy="2159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36000" tIns="36000" rIns="36000" bIns="36000" anchor="ctr">
            <a:spAutoFit/>
          </a:bodyPr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2086" name="Rectangle 1062"/>
          <p:cNvSpPr>
            <a:spLocks noChangeArrowheads="1"/>
          </p:cNvSpPr>
          <p:nvPr userDrawn="1"/>
        </p:nvSpPr>
        <p:spPr bwMode="auto">
          <a:xfrm>
            <a:off x="165100" y="173038"/>
            <a:ext cx="6135688" cy="463550"/>
          </a:xfrm>
          <a:prstGeom prst="rect">
            <a:avLst/>
          </a:prstGeom>
          <a:solidFill>
            <a:srgbClr val="A6C7E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A6C7EC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pic>
        <p:nvPicPr>
          <p:cNvPr id="1033" name="Picture 1063" descr="PE01522_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46050" y="71438"/>
            <a:ext cx="536575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069" descr="컴퓨터과학과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5875" y="6542088"/>
            <a:ext cx="877888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96" name="Text Box 1072"/>
          <p:cNvSpPr txBox="1">
            <a:spLocks noChangeArrowheads="1"/>
          </p:cNvSpPr>
          <p:nvPr userDrawn="1"/>
        </p:nvSpPr>
        <p:spPr bwMode="auto">
          <a:xfrm>
            <a:off x="7380312" y="6537376"/>
            <a:ext cx="1763688" cy="3046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ko-KR" sz="1100" b="0" i="1" dirty="0" smtClean="0">
                <a:solidFill>
                  <a:srgbClr val="660066"/>
                </a:solidFill>
                <a:ea typeface="굴림" pitchFamily="50" charset="-127"/>
              </a:rPr>
              <a:t>Data Mining &amp; Practices</a:t>
            </a:r>
            <a:endParaRPr lang="en-US" altLang="ko-KR" sz="1100" b="0" i="1" dirty="0">
              <a:solidFill>
                <a:srgbClr val="660066"/>
              </a:solidFill>
              <a:ea typeface="굴림" pitchFamily="50" charset="-127"/>
            </a:endParaRPr>
          </a:p>
          <a:p>
            <a:pPr algn="r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ko-KR" sz="1100" b="0" i="1" dirty="0">
                <a:solidFill>
                  <a:srgbClr val="660066"/>
                </a:solidFill>
                <a:ea typeface="굴림" pitchFamily="50" charset="-127"/>
              </a:rPr>
              <a:t>by Yang-Sae Moon</a:t>
            </a:r>
          </a:p>
        </p:txBody>
      </p:sp>
    </p:spTree>
    <p:extLst>
      <p:ext uri="{BB962C8B-B14F-4D97-AF65-F5344CB8AC3E}">
        <p14:creationId xmlns:p14="http://schemas.microsoft.com/office/powerpoint/2010/main" val="1902012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15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23.png"/><Relationship Id="rId5" Type="http://schemas.openxmlformats.org/officeDocument/2006/relationships/image" Target="../media/image23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4.jpe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4" Type="http://schemas.openxmlformats.org/officeDocument/2006/relationships/image" Target="../media/image4.jpeg"/><Relationship Id="rId5" Type="http://schemas.openxmlformats.org/officeDocument/2006/relationships/oleObject" Target="../embeddings/oleObject1.bin"/><Relationship Id="rId6" Type="http://schemas.openxmlformats.org/officeDocument/2006/relationships/image" Target="../media/image53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4" Type="http://schemas.openxmlformats.org/officeDocument/2006/relationships/image" Target="../media/image4.jpe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3" name="Text Box 3"/>
          <p:cNvSpPr txBox="1">
            <a:spLocks noChangeArrowheads="1"/>
          </p:cNvSpPr>
          <p:nvPr/>
        </p:nvSpPr>
        <p:spPr bwMode="auto">
          <a:xfrm>
            <a:off x="4140200" y="5516563"/>
            <a:ext cx="4681538" cy="56630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fontAlgn="base">
              <a:lnSpc>
                <a:spcPct val="100000"/>
              </a:lnSpc>
              <a:buFont typeface="Wingdings" pitchFamily="2" charset="2"/>
              <a:buNone/>
              <a:defRPr/>
            </a:pPr>
            <a:r>
              <a:rPr lang="en-US" altLang="ko-KR" sz="1400" b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2014</a:t>
            </a:r>
            <a:r>
              <a:rPr lang="ko-KR" altLang="en-US" sz="1400" b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년 가을학기</a:t>
            </a:r>
            <a:endParaRPr lang="en-US" altLang="ko-KR" sz="1400" b="0" dirty="0" smtClean="0"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  <a:p>
            <a:pPr algn="r" fontAlgn="base">
              <a:lnSpc>
                <a:spcPct val="100000"/>
              </a:lnSpc>
              <a:buFont typeface="Wingdings" pitchFamily="2" charset="2"/>
              <a:buNone/>
              <a:defRPr/>
            </a:pPr>
            <a:r>
              <a:rPr lang="ko-KR" altLang="en-US" sz="1400" b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강원대학교 </a:t>
            </a:r>
            <a:r>
              <a:rPr lang="ko-KR" altLang="en-US" sz="1400" b="0" dirty="0"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컴퓨터과학전공 </a:t>
            </a:r>
            <a:r>
              <a:rPr lang="ko-KR" altLang="en-US" sz="1400" b="0" dirty="0" err="1"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문양세</a:t>
            </a:r>
            <a:endParaRPr lang="ko-KR" altLang="en-US" sz="1400" b="0" dirty="0"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148487" name="Text Box 7"/>
          <p:cNvSpPr txBox="1">
            <a:spLocks noChangeArrowheads="1"/>
          </p:cNvSpPr>
          <p:nvPr/>
        </p:nvSpPr>
        <p:spPr bwMode="auto">
          <a:xfrm>
            <a:off x="1116013" y="2568386"/>
            <a:ext cx="6840537" cy="129266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 marL="292100" indent="-292100" algn="ctr">
              <a:lnSpc>
                <a:spcPct val="100000"/>
              </a:lnSpc>
              <a:spcBef>
                <a:spcPct val="1000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  <a:defRPr/>
            </a:pPr>
            <a:r>
              <a:rPr lang="ko-KR" altLang="en-US" sz="4000" b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연관규칙 </a:t>
            </a:r>
            <a:r>
              <a:rPr lang="ko-KR" altLang="en-US" sz="4000" b="0" dirty="0" err="1" smtClean="0"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마이닝</a:t>
            </a:r>
            <a:endParaRPr lang="en-US" altLang="ko-KR" sz="4000" b="0" dirty="0"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  <a:p>
            <a:pPr marL="292100" indent="-292100" algn="ctr">
              <a:lnSpc>
                <a:spcPct val="100000"/>
              </a:lnSpc>
              <a:spcBef>
                <a:spcPct val="1000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  <a:defRPr/>
            </a:pPr>
            <a:r>
              <a:rPr lang="en-US" altLang="ko-KR" sz="4000" b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(Association Rules Mining)</a:t>
            </a:r>
            <a:endParaRPr lang="en-US" altLang="ko-KR" sz="4000" b="0" dirty="0"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10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7002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연관규칙 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(Association Rules)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552034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연관규칙이란</a:t>
            </a:r>
            <a:r>
              <a:rPr lang="en-US" altLang="ko-KR" sz="2000" b="0" dirty="0" smtClean="0">
                <a:ea typeface="HY헤드라인M" pitchFamily="18" charset="-127"/>
              </a:rPr>
              <a:t>?</a:t>
            </a:r>
            <a:endParaRPr lang="en-US" altLang="ko-KR" sz="2000" b="0" dirty="0">
              <a:ea typeface="HY헤드라인M" pitchFamily="18" charset="-127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X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와 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Y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가 항목집합이라 할 때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, X </a:t>
            </a:r>
            <a:r>
              <a:rPr kumimoji="0" lang="en-US" altLang="ko-KR" b="0" dirty="0" smtClean="0">
                <a:solidFill>
                  <a:srgbClr val="000000"/>
                </a:solidFill>
                <a:latin typeface="Arial" charset="0"/>
                <a:ea typeface="굴림" charset="-127"/>
                <a:sym typeface="Symbol Tiger"/>
              </a:rPr>
              <a:t> 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anose="05000000000000000000" pitchFamily="2" charset="2"/>
              </a:rPr>
              <a:t>Y 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  <a:sym typeface="Wingdings" panose="05000000000000000000" pitchFamily="2" charset="2"/>
              </a:rPr>
              <a:t>형태로 나타나는 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anose="05000000000000000000" pitchFamily="2" charset="2"/>
              </a:rPr>
              <a:t/>
            </a:r>
            <a:b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anose="05000000000000000000" pitchFamily="2" charset="2"/>
              </a:rPr>
            </a:b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  <a:sym typeface="Wingdings" panose="05000000000000000000" pitchFamily="2" charset="2"/>
              </a:rPr>
              <a:t>함축 표현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anose="05000000000000000000" pitchFamily="2" charset="2"/>
              </a:rPr>
              <a:t>(implication expression)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  <a:sym typeface="Wingdings" panose="05000000000000000000" pitchFamily="2" charset="2"/>
              </a:rPr>
              <a:t>예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anose="05000000000000000000" pitchFamily="2" charset="2"/>
              </a:rPr>
              <a:t>: {Milk, Diaper} </a:t>
            </a:r>
            <a:r>
              <a:rPr kumimoji="0" lang="en-US" altLang="ko-KR" b="0" dirty="0" smtClean="0">
                <a:solidFill>
                  <a:srgbClr val="000000"/>
                </a:solidFill>
                <a:latin typeface="Arial" charset="0"/>
                <a:ea typeface="굴림" charset="-127"/>
                <a:sym typeface="Symbol Tiger"/>
              </a:rPr>
              <a:t> {Bread}</a:t>
            </a:r>
            <a:endParaRPr lang="en-US" altLang="ko-KR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연관규칙의 평가척도</a:t>
            </a:r>
            <a:r>
              <a:rPr lang="en-US" altLang="ko-KR" sz="2000" b="0" dirty="0" smtClean="0">
                <a:ea typeface="HY헤드라인M" pitchFamily="18" charset="-127"/>
              </a:rPr>
              <a:t> 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지지도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(Support): </a:t>
            </a:r>
            <a:r>
              <a:rPr lang="en-US" altLang="ko-KR" b="0" dirty="0" smtClean="0">
                <a:solidFill>
                  <a:srgbClr val="FF0000"/>
                </a:solidFill>
                <a:ea typeface="HY헤드라인M" pitchFamily="18" charset="-127"/>
              </a:rPr>
              <a:t>s</a:t>
            </a:r>
          </a:p>
          <a:p>
            <a:pPr marL="801688" lvl="2" indent="-2667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 typeface="Symbol" panose="05050102010706020507" pitchFamily="18" charset="2"/>
              <a:buChar char=""/>
              <a:tabLst>
                <a:tab pos="268288" algn="l"/>
              </a:tabLst>
            </a:pP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X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와 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Y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를 함께 포함하는 트랜잭션 비율</a:t>
            </a:r>
            <a:endParaRPr lang="en-US" altLang="ko-KR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801688" lvl="2" indent="-2667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 typeface="Symbol" panose="05050102010706020507" pitchFamily="18" charset="2"/>
              <a:buChar char="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규칙이 얼마나 중요한가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? 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유용한가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?</a:t>
            </a:r>
            <a:b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</a:b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anose="05000000000000000000" pitchFamily="2" charset="2"/>
              </a:rPr>
              <a:t>(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  <a:sym typeface="Wingdings" panose="05000000000000000000" pitchFamily="2" charset="2"/>
              </a:rPr>
              <a:t>낮은 지지도의 규칙은 우연성이 기인할 수 있음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anose="05000000000000000000" pitchFamily="2" charset="2"/>
              </a:rPr>
              <a:t>)</a:t>
            </a:r>
            <a:endParaRPr lang="en-US" altLang="ko-KR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신뢰도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(Confidence): </a:t>
            </a:r>
            <a:r>
              <a:rPr lang="en-US" altLang="ko-KR" b="0" dirty="0" smtClean="0">
                <a:solidFill>
                  <a:srgbClr val="FF0000"/>
                </a:solidFill>
                <a:ea typeface="HY헤드라인M" pitchFamily="18" charset="-127"/>
                <a:sym typeface="Wingdings" pitchFamily="2" charset="2"/>
              </a:rPr>
              <a:t>c</a:t>
            </a:r>
          </a:p>
          <a:p>
            <a:pPr marL="801688" lvl="2" indent="-2667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 typeface="Symbol" panose="05050102010706020507" pitchFamily="18" charset="2"/>
              <a:buChar char=""/>
              <a:tabLst>
                <a:tab pos="268288" algn="l"/>
              </a:tabLst>
            </a:pP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X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를 포함한 트랜잭션 중에 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Y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가 나타나는 비율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 </a:t>
            </a:r>
          </a:p>
          <a:p>
            <a:pPr marL="801688" lvl="2" indent="-2667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 typeface="Symbol" panose="05050102010706020507" pitchFamily="18" charset="2"/>
              <a:buChar char="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규칙이 얼마나 믿을 만 한가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?</a:t>
            </a:r>
            <a:b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</a:b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(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가정과 결론이 얼마나 타이트한 관련이 있는지를 나타냄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)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465" y="1016887"/>
            <a:ext cx="3025031" cy="1836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221" y="3727098"/>
            <a:ext cx="3388283" cy="1820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918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11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7002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연관규칙 </a:t>
            </a:r>
            <a:r>
              <a:rPr lang="ko-KR" altLang="en-US" sz="2400" b="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마이닝이란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?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508330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연관규칙 </a:t>
            </a:r>
            <a:r>
              <a:rPr lang="ko-KR" altLang="en-US" sz="2000" b="0" dirty="0" err="1" smtClean="0">
                <a:ea typeface="HY헤드라인M" pitchFamily="18" charset="-127"/>
              </a:rPr>
              <a:t>마이닝</a:t>
            </a:r>
            <a:r>
              <a:rPr lang="en-US" altLang="ko-KR" sz="2000" b="0" dirty="0" smtClean="0">
                <a:ea typeface="HY헤드라인M" pitchFamily="18" charset="-127"/>
              </a:rPr>
              <a:t> (Association Rules Mining): </a:t>
            </a:r>
            <a:r>
              <a:rPr lang="ko-KR" altLang="en-US" sz="2000" b="0" dirty="0" smtClean="0">
                <a:ea typeface="HY헤드라인M" pitchFamily="18" charset="-127"/>
              </a:rPr>
              <a:t>간단히 </a:t>
            </a:r>
            <a:r>
              <a:rPr lang="en-US" altLang="ko-KR" sz="2000" dirty="0" smtClean="0">
                <a:solidFill>
                  <a:srgbClr val="FF0000"/>
                </a:solidFill>
                <a:ea typeface="HY헤드라인M" pitchFamily="18" charset="-127"/>
              </a:rPr>
              <a:t>ARM</a:t>
            </a:r>
            <a:r>
              <a:rPr lang="ko-KR" altLang="en-US" sz="2000" b="0" dirty="0" smtClean="0">
                <a:ea typeface="HY헤드라인M" pitchFamily="18" charset="-127"/>
              </a:rPr>
              <a:t>이라 함</a:t>
            </a:r>
            <a:endParaRPr lang="en-US" altLang="ko-KR" sz="2000" b="0" dirty="0" smtClean="0">
              <a:ea typeface="HY헤드라인M" pitchFamily="18" charset="-127"/>
            </a:endParaRP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트랜잭션들의 집합이 주어졌을 때</a:t>
            </a:r>
            <a:r>
              <a:rPr lang="en-US" altLang="ko-KR" sz="2000" b="0" dirty="0" smtClean="0">
                <a:ea typeface="HY헤드라인M" pitchFamily="18" charset="-127"/>
              </a:rPr>
              <a:t>, </a:t>
            </a:r>
            <a:br>
              <a:rPr lang="en-US" altLang="ko-KR" sz="2000" b="0" dirty="0" smtClean="0">
                <a:ea typeface="HY헤드라인M" pitchFamily="18" charset="-127"/>
              </a:rPr>
            </a:br>
            <a:r>
              <a:rPr lang="ko-KR" altLang="en-US" sz="2000" b="0" dirty="0" smtClean="0">
                <a:ea typeface="HY헤드라인M" pitchFamily="18" charset="-127"/>
              </a:rPr>
              <a:t>연관규칙 </a:t>
            </a:r>
            <a:r>
              <a:rPr lang="ko-KR" altLang="en-US" sz="2000" b="0" dirty="0" err="1" smtClean="0">
                <a:ea typeface="HY헤드라인M" pitchFamily="18" charset="-127"/>
              </a:rPr>
              <a:t>마이닝이란</a:t>
            </a:r>
            <a:r>
              <a:rPr lang="ko-KR" altLang="en-US" sz="2000" b="0" dirty="0" smtClean="0">
                <a:ea typeface="HY헤드라인M" pitchFamily="18" charset="-127"/>
              </a:rPr>
              <a:t> 다음 조건을 만족하는 모든 규칙을 찾는 작업이다</a:t>
            </a:r>
            <a:r>
              <a:rPr lang="en-US" altLang="ko-KR" sz="2000" b="0" dirty="0" smtClean="0">
                <a:ea typeface="HY헤드라인M" pitchFamily="18" charset="-127"/>
              </a:rPr>
              <a:t>.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support 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Symbol"/>
              </a:rPr>
              <a:t> </a:t>
            </a:r>
            <a:r>
              <a:rPr lang="en-US" altLang="ko-KR" b="0" dirty="0" err="1" smtClean="0">
                <a:solidFill>
                  <a:srgbClr val="000000"/>
                </a:solidFill>
                <a:ea typeface="HY헤드라인M" pitchFamily="18" charset="-127"/>
                <a:sym typeface="Symbol"/>
              </a:rPr>
              <a:t>minsup</a:t>
            </a:r>
            <a:r>
              <a:rPr lang="en-US" altLang="ko-KR" b="0" dirty="0">
                <a:solidFill>
                  <a:srgbClr val="000000"/>
                </a:solidFill>
                <a:ea typeface="HY헤드라인M" pitchFamily="18" charset="-127"/>
                <a:sym typeface="Symbol"/>
              </a:rPr>
              <a:t>	</a:t>
            </a:r>
            <a:r>
              <a:rPr lang="en-US" altLang="ko-KR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  <a:sym typeface="Symbol"/>
              </a:rPr>
              <a:t>(support = </a:t>
            </a:r>
            <a:r>
              <a:rPr lang="ko-KR" altLang="en-US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  <a:sym typeface="Symbol"/>
              </a:rPr>
              <a:t>항목집합의 지지도</a:t>
            </a:r>
            <a:r>
              <a:rPr lang="en-US" altLang="ko-KR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  <a:sym typeface="Symbol"/>
              </a:rPr>
              <a:t>, </a:t>
            </a:r>
            <a:r>
              <a:rPr lang="en-US" altLang="ko-KR" b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  <a:sym typeface="Symbol"/>
              </a:rPr>
              <a:t>minsup</a:t>
            </a:r>
            <a:r>
              <a:rPr lang="en-US" altLang="ko-KR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  <a:sym typeface="Symbol"/>
              </a:rPr>
              <a:t> = </a:t>
            </a:r>
            <a:r>
              <a:rPr lang="ko-KR" altLang="en-US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  <a:sym typeface="Symbol"/>
              </a:rPr>
              <a:t>주어진 최소지지도</a:t>
            </a:r>
            <a:r>
              <a:rPr lang="en-US" altLang="ko-KR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  <a:sym typeface="Symbol"/>
              </a:rPr>
              <a:t>)</a:t>
            </a:r>
            <a:endParaRPr lang="en-US" altLang="ko-KR" b="0" dirty="0">
              <a:solidFill>
                <a:schemeClr val="tx1">
                  <a:lumMod val="50000"/>
                  <a:lumOff val="50000"/>
                </a:schemeClr>
              </a:solidFill>
              <a:ea typeface="HY헤드라인M" pitchFamily="18" charset="-127"/>
              <a:sym typeface="Symbol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Symbol"/>
              </a:rPr>
              <a:t>confident  </a:t>
            </a:r>
            <a:r>
              <a:rPr lang="en-US" altLang="ko-KR" b="0" dirty="0" err="1" smtClean="0">
                <a:solidFill>
                  <a:srgbClr val="000000"/>
                </a:solidFill>
                <a:ea typeface="HY헤드라인M" pitchFamily="18" charset="-127"/>
                <a:sym typeface="Symbol"/>
              </a:rPr>
              <a:t>minconf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Symbol"/>
              </a:rPr>
              <a:t>	</a:t>
            </a:r>
            <a:r>
              <a:rPr lang="en-US" altLang="ko-KR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  <a:sym typeface="Symbol"/>
              </a:rPr>
              <a:t>(confidence = </a:t>
            </a:r>
            <a:r>
              <a:rPr lang="ko-KR" altLang="en-US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  <a:sym typeface="Symbol"/>
              </a:rPr>
              <a:t>규칙의 신뢰도</a:t>
            </a:r>
            <a:r>
              <a:rPr lang="en-US" altLang="ko-KR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  <a:sym typeface="Symbol"/>
              </a:rPr>
              <a:t>, </a:t>
            </a:r>
            <a:r>
              <a:rPr lang="en-US" altLang="ko-KR" b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  <a:sym typeface="Symbol"/>
              </a:rPr>
              <a:t>minconf</a:t>
            </a:r>
            <a:r>
              <a:rPr lang="en-US" altLang="ko-KR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  <a:sym typeface="Symbol"/>
              </a:rPr>
              <a:t> = </a:t>
            </a:r>
            <a:r>
              <a:rPr lang="ko-KR" altLang="en-US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  <a:sym typeface="Symbol"/>
              </a:rPr>
              <a:t>주어진 최소신뢰도</a:t>
            </a:r>
            <a:r>
              <a:rPr lang="en-US" altLang="ko-KR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  <a:sym typeface="Symbol"/>
              </a:rPr>
              <a:t>)</a:t>
            </a:r>
            <a:endParaRPr lang="en-US" altLang="ko-KR" b="0" dirty="0">
              <a:solidFill>
                <a:schemeClr val="tx1">
                  <a:lumMod val="50000"/>
                  <a:lumOff val="50000"/>
                </a:schemeClr>
              </a:solidFill>
              <a:ea typeface="HY헤드라인M" pitchFamily="18" charset="-127"/>
            </a:endParaRP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endParaRPr lang="en-US" altLang="ko-KR" sz="2000" b="0" dirty="0" smtClean="0">
              <a:ea typeface="HY헤드라인M" pitchFamily="18" charset="-127"/>
            </a:endParaRP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주먹구구 방식</a:t>
            </a:r>
            <a:r>
              <a:rPr lang="en-US" altLang="ko-KR" sz="2000" b="0" dirty="0" smtClean="0">
                <a:ea typeface="HY헤드라인M" pitchFamily="18" charset="-127"/>
              </a:rPr>
              <a:t>(Brute-force approach) 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가능한 모든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 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연관규칙을 나열한다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.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각 규칙의 지지도와 신뢰도를 계산한다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.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주어진 </a:t>
            </a:r>
            <a:r>
              <a:rPr lang="en-US" altLang="ko-KR" b="0" dirty="0" err="1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minsup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, </a:t>
            </a:r>
            <a:r>
              <a:rPr lang="en-US" altLang="ko-KR" b="0" dirty="0" err="1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minconf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를 만족하지 않는 규칙을 제거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(prune)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한다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.</a:t>
            </a:r>
          </a:p>
          <a:p>
            <a:pPr marL="293687" lvl="1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None/>
              <a:tabLst>
                <a:tab pos="268288" algn="l"/>
              </a:tabLst>
            </a:pPr>
            <a:r>
              <a:rPr lang="en-US" altLang="ko-KR" b="0" dirty="0" smtClean="0">
                <a:solidFill>
                  <a:srgbClr val="FF0000"/>
                </a:solidFill>
                <a:ea typeface="HY헤드라인M" pitchFamily="18" charset="-127"/>
                <a:sym typeface="Wingdings" panose="05000000000000000000" pitchFamily="2" charset="2"/>
              </a:rPr>
              <a:t> </a:t>
            </a:r>
            <a:r>
              <a:rPr lang="ko-KR" altLang="en-US" b="0" dirty="0" smtClean="0">
                <a:solidFill>
                  <a:srgbClr val="FF0000"/>
                </a:solidFill>
                <a:ea typeface="HY헤드라인M" pitchFamily="18" charset="-127"/>
                <a:sym typeface="Wingdings" panose="05000000000000000000" pitchFamily="2" charset="2"/>
              </a:rPr>
              <a:t>엄두도 못 낼 정도로 계산이 복잡함</a:t>
            </a:r>
            <a:r>
              <a:rPr lang="en-US" altLang="ko-KR" b="0" dirty="0" smtClean="0">
                <a:solidFill>
                  <a:srgbClr val="FF0000"/>
                </a:solidFill>
                <a:ea typeface="HY헤드라인M" pitchFamily="18" charset="-127"/>
                <a:sym typeface="Wingdings" panose="05000000000000000000" pitchFamily="2" charset="2"/>
              </a:rPr>
              <a:t>! (Computationally prohibitive!)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918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12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7002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예제를 통한 관찰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…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290361" y="3573016"/>
            <a:ext cx="8569325" cy="179625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en-US" altLang="ko-KR" sz="2000" b="0" dirty="0" smtClean="0">
                <a:ea typeface="HY헤드라인M" pitchFamily="18" charset="-127"/>
              </a:rPr>
              <a:t>Observations</a:t>
            </a:r>
            <a:endParaRPr lang="en-US" altLang="ko-KR" sz="2000" b="0" dirty="0">
              <a:ea typeface="HY헤드라인M" pitchFamily="18" charset="-127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모든 규칙은 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{Milk, Diaper, Beer}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의 동일한 항목집합에서 비롯되었다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.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동일한 항목집합에서 나온 규칙들은 지지도는 동일하나 신뢰도는 다를 수 있다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.</a:t>
            </a:r>
          </a:p>
          <a:p>
            <a:pPr marL="293687" lvl="1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None/>
              <a:tabLst>
                <a:tab pos="268288" algn="l"/>
              </a:tabLst>
            </a:pP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anose="05000000000000000000" pitchFamily="2" charset="2"/>
              </a:rPr>
              <a:t> 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  <a:sym typeface="Wingdings" panose="05000000000000000000" pitchFamily="2" charset="2"/>
              </a:rPr>
              <a:t>지지도와 신뢰도를 분리하여 규칙을 </a:t>
            </a:r>
            <a:r>
              <a:rPr lang="ko-KR" altLang="en-US" b="0" dirty="0" err="1" smtClean="0">
                <a:solidFill>
                  <a:srgbClr val="000000"/>
                </a:solidFill>
                <a:ea typeface="HY헤드라인M" pitchFamily="18" charset="-127"/>
                <a:sym typeface="Wingdings" panose="05000000000000000000" pitchFamily="2" charset="2"/>
              </a:rPr>
              <a:t>마이닝할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  <a:sym typeface="Wingdings" panose="05000000000000000000" pitchFamily="2" charset="2"/>
              </a:rPr>
              <a:t> 필요가 있다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anose="05000000000000000000" pitchFamily="2" charset="2"/>
              </a:rPr>
              <a:t>.</a:t>
            </a:r>
            <a:endParaRPr lang="en-US" altLang="ko-KR" b="0" dirty="0" smtClean="0">
              <a:solidFill>
                <a:srgbClr val="000000"/>
              </a:solidFill>
              <a:ea typeface="HY헤드라인M" pitchFamily="18" charset="-127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06" y="1103744"/>
            <a:ext cx="3831038" cy="2325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4312096" y="980728"/>
            <a:ext cx="4724400" cy="2421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latinLnBrk="0" hangingPunc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Tx/>
              <a:buNone/>
            </a:pPr>
            <a:r>
              <a:rPr kumimoji="0" lang="en-US" altLang="ko-KR" sz="2000" b="0" dirty="0" smtClean="0">
                <a:solidFill>
                  <a:srgbClr val="CC3300"/>
                </a:solidFill>
                <a:latin typeface="Arial" charset="0"/>
                <a:ea typeface="굴림" charset="-127"/>
                <a:sym typeface="Symbol" pitchFamily="18" charset="2"/>
              </a:rPr>
              <a:t>Example of Rules:</a:t>
            </a:r>
            <a:r>
              <a:rPr kumimoji="0" lang="en-US" altLang="ko-KR" sz="2400" b="0" dirty="0" smtClean="0">
                <a:solidFill>
                  <a:srgbClr val="CC3300"/>
                </a:solidFill>
                <a:latin typeface="Arial" charset="0"/>
                <a:ea typeface="굴림" charset="-127"/>
                <a:sym typeface="Symbol" pitchFamily="18" charset="2"/>
              </a:rPr>
              <a:t/>
            </a:r>
            <a:br>
              <a:rPr kumimoji="0" lang="en-US" altLang="ko-KR" sz="2400" b="0" dirty="0" smtClean="0">
                <a:solidFill>
                  <a:srgbClr val="CC3300"/>
                </a:solidFill>
                <a:latin typeface="Arial" charset="0"/>
                <a:ea typeface="굴림" charset="-127"/>
                <a:sym typeface="Symbol" pitchFamily="18" charset="2"/>
              </a:rPr>
            </a:br>
            <a:endParaRPr kumimoji="0" lang="en-US" altLang="ko-KR" sz="1000" b="0" dirty="0" smtClean="0">
              <a:solidFill>
                <a:srgbClr val="CC3300"/>
              </a:solidFill>
              <a:latin typeface="Arial" charset="0"/>
              <a:ea typeface="굴림" charset="-127"/>
              <a:sym typeface="Symbol" pitchFamily="18" charset="2"/>
            </a:endParaRPr>
          </a:p>
          <a:p>
            <a:pPr eaLnBrk="0" fontAlgn="base" latinLnBrk="0" hangingPunc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Tx/>
              <a:buNone/>
            </a:pPr>
            <a:r>
              <a:rPr kumimoji="0" lang="en-US" altLang="ko-KR" sz="1800" b="0" dirty="0" smtClean="0">
                <a:solidFill>
                  <a:srgbClr val="000000"/>
                </a:solidFill>
                <a:latin typeface="Arial" charset="0"/>
                <a:ea typeface="굴림" charset="-127"/>
              </a:rPr>
              <a:t>{</a:t>
            </a:r>
            <a:r>
              <a:rPr kumimoji="0" lang="en-US" altLang="ko-KR" sz="1800" b="0" dirty="0" err="1" smtClean="0">
                <a:solidFill>
                  <a:srgbClr val="000000"/>
                </a:solidFill>
                <a:latin typeface="Arial" charset="0"/>
                <a:ea typeface="굴림" charset="-127"/>
              </a:rPr>
              <a:t>Milk,Diaper</a:t>
            </a:r>
            <a:r>
              <a:rPr kumimoji="0" lang="en-US" altLang="ko-KR" sz="1800" b="0" dirty="0" smtClean="0">
                <a:solidFill>
                  <a:srgbClr val="000000"/>
                </a:solidFill>
                <a:latin typeface="Arial" charset="0"/>
                <a:ea typeface="굴림" charset="-127"/>
              </a:rPr>
              <a:t>} </a:t>
            </a:r>
            <a:r>
              <a:rPr kumimoji="0" lang="en-US" altLang="ko-KR" sz="1800" b="0" dirty="0" smtClean="0">
                <a:solidFill>
                  <a:srgbClr val="000000"/>
                </a:solidFill>
                <a:latin typeface="Arial" charset="0"/>
                <a:ea typeface="굴림" charset="-127"/>
                <a:sym typeface="Symbol" pitchFamily="18" charset="2"/>
              </a:rPr>
              <a:t> {Beer} (s=0.4, c=0.67)</a:t>
            </a:r>
            <a:br>
              <a:rPr kumimoji="0" lang="en-US" altLang="ko-KR" sz="1800" b="0" dirty="0" smtClean="0">
                <a:solidFill>
                  <a:srgbClr val="000000"/>
                </a:solidFill>
                <a:latin typeface="Arial" charset="0"/>
                <a:ea typeface="굴림" charset="-127"/>
                <a:sym typeface="Symbol" pitchFamily="18" charset="2"/>
              </a:rPr>
            </a:br>
            <a:r>
              <a:rPr kumimoji="0" lang="en-US" altLang="ko-KR" sz="1800" b="0" dirty="0" smtClean="0">
                <a:solidFill>
                  <a:srgbClr val="000000"/>
                </a:solidFill>
                <a:latin typeface="Arial" charset="0"/>
                <a:ea typeface="굴림" charset="-127"/>
              </a:rPr>
              <a:t>{</a:t>
            </a:r>
            <a:r>
              <a:rPr kumimoji="0" lang="en-US" altLang="ko-KR" sz="1800" b="0" dirty="0" err="1" smtClean="0">
                <a:solidFill>
                  <a:srgbClr val="000000"/>
                </a:solidFill>
                <a:latin typeface="Arial" charset="0"/>
                <a:ea typeface="굴림" charset="-127"/>
              </a:rPr>
              <a:t>Milk,Beer</a:t>
            </a:r>
            <a:r>
              <a:rPr kumimoji="0" lang="en-US" altLang="ko-KR" sz="1800" b="0" dirty="0" smtClean="0">
                <a:solidFill>
                  <a:srgbClr val="000000"/>
                </a:solidFill>
                <a:latin typeface="Arial" charset="0"/>
                <a:ea typeface="굴림" charset="-127"/>
              </a:rPr>
              <a:t>} </a:t>
            </a:r>
            <a:r>
              <a:rPr kumimoji="0" lang="en-US" altLang="ko-KR" sz="1800" b="0" dirty="0" smtClean="0">
                <a:solidFill>
                  <a:srgbClr val="000000"/>
                </a:solidFill>
                <a:latin typeface="Arial" charset="0"/>
                <a:ea typeface="굴림" charset="-127"/>
                <a:sym typeface="Symbol" pitchFamily="18" charset="2"/>
              </a:rPr>
              <a:t> {Diaper} (s=0.4, c=1.0)</a:t>
            </a:r>
          </a:p>
          <a:p>
            <a:pPr eaLnBrk="0" fontAlgn="base" latinLnBrk="0" hangingPunc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Tx/>
              <a:buNone/>
            </a:pPr>
            <a:r>
              <a:rPr kumimoji="0" lang="en-US" altLang="ko-KR" sz="1800" b="0" dirty="0" smtClean="0">
                <a:solidFill>
                  <a:srgbClr val="000000"/>
                </a:solidFill>
                <a:latin typeface="Arial" charset="0"/>
                <a:ea typeface="굴림" charset="-127"/>
              </a:rPr>
              <a:t>{</a:t>
            </a:r>
            <a:r>
              <a:rPr kumimoji="0" lang="en-US" altLang="ko-KR" sz="1800" b="0" dirty="0" err="1" smtClean="0">
                <a:solidFill>
                  <a:srgbClr val="000000"/>
                </a:solidFill>
                <a:latin typeface="Arial" charset="0"/>
                <a:ea typeface="굴림" charset="-127"/>
              </a:rPr>
              <a:t>Diaper,Beer</a:t>
            </a:r>
            <a:r>
              <a:rPr kumimoji="0" lang="en-US" altLang="ko-KR" sz="1800" b="0" dirty="0" smtClean="0">
                <a:solidFill>
                  <a:srgbClr val="000000"/>
                </a:solidFill>
                <a:latin typeface="Arial" charset="0"/>
                <a:ea typeface="굴림" charset="-127"/>
              </a:rPr>
              <a:t>} </a:t>
            </a:r>
            <a:r>
              <a:rPr kumimoji="0" lang="en-US" altLang="ko-KR" sz="1800" b="0" dirty="0" smtClean="0">
                <a:solidFill>
                  <a:srgbClr val="000000"/>
                </a:solidFill>
                <a:latin typeface="Arial" charset="0"/>
                <a:ea typeface="굴림" charset="-127"/>
                <a:sym typeface="Symbol" pitchFamily="18" charset="2"/>
              </a:rPr>
              <a:t> {Milk} (s=0.4, c=0.67)</a:t>
            </a:r>
          </a:p>
          <a:p>
            <a:pPr eaLnBrk="0" fontAlgn="base" latinLnBrk="0" hangingPunc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Tx/>
              <a:buNone/>
            </a:pPr>
            <a:r>
              <a:rPr kumimoji="0" lang="en-US" altLang="ko-KR" sz="1800" b="0" dirty="0" smtClean="0">
                <a:solidFill>
                  <a:srgbClr val="000000"/>
                </a:solidFill>
                <a:latin typeface="Arial" charset="0"/>
                <a:ea typeface="굴림" charset="-127"/>
                <a:sym typeface="Symbol" pitchFamily="18" charset="2"/>
              </a:rPr>
              <a:t>{Beer}  {</a:t>
            </a:r>
            <a:r>
              <a:rPr kumimoji="0" lang="en-US" altLang="ko-KR" sz="1800" b="0" dirty="0" err="1" smtClean="0">
                <a:solidFill>
                  <a:srgbClr val="000000"/>
                </a:solidFill>
                <a:latin typeface="Arial" charset="0"/>
                <a:ea typeface="굴림" charset="-127"/>
                <a:sym typeface="Symbol" pitchFamily="18" charset="2"/>
              </a:rPr>
              <a:t>Milk,Diaper</a:t>
            </a:r>
            <a:r>
              <a:rPr kumimoji="0" lang="en-US" altLang="ko-KR" sz="1800" b="0" dirty="0" smtClean="0">
                <a:solidFill>
                  <a:srgbClr val="000000"/>
                </a:solidFill>
                <a:latin typeface="Arial" charset="0"/>
                <a:ea typeface="굴림" charset="-127"/>
                <a:sym typeface="Symbol" pitchFamily="18" charset="2"/>
              </a:rPr>
              <a:t>} (s=0.4, c=0.67) </a:t>
            </a:r>
            <a:br>
              <a:rPr kumimoji="0" lang="en-US" altLang="ko-KR" sz="1800" b="0" dirty="0" smtClean="0">
                <a:solidFill>
                  <a:srgbClr val="000000"/>
                </a:solidFill>
                <a:latin typeface="Arial" charset="0"/>
                <a:ea typeface="굴림" charset="-127"/>
                <a:sym typeface="Symbol" pitchFamily="18" charset="2"/>
              </a:rPr>
            </a:br>
            <a:r>
              <a:rPr kumimoji="0" lang="en-US" altLang="ko-KR" sz="1800" b="0" dirty="0" smtClean="0">
                <a:solidFill>
                  <a:srgbClr val="000000"/>
                </a:solidFill>
                <a:latin typeface="Arial" charset="0"/>
                <a:ea typeface="굴림" charset="-127"/>
                <a:sym typeface="Symbol" pitchFamily="18" charset="2"/>
              </a:rPr>
              <a:t>{Diaper}  {</a:t>
            </a:r>
            <a:r>
              <a:rPr kumimoji="0" lang="en-US" altLang="ko-KR" sz="1800" b="0" dirty="0" err="1" smtClean="0">
                <a:solidFill>
                  <a:srgbClr val="000000"/>
                </a:solidFill>
                <a:latin typeface="Arial" charset="0"/>
                <a:ea typeface="굴림" charset="-127"/>
                <a:sym typeface="Symbol" pitchFamily="18" charset="2"/>
              </a:rPr>
              <a:t>Milk,Beer</a:t>
            </a:r>
            <a:r>
              <a:rPr kumimoji="0" lang="en-US" altLang="ko-KR" sz="1800" b="0" dirty="0" smtClean="0">
                <a:solidFill>
                  <a:srgbClr val="000000"/>
                </a:solidFill>
                <a:latin typeface="Arial" charset="0"/>
                <a:ea typeface="굴림" charset="-127"/>
                <a:sym typeface="Symbol" pitchFamily="18" charset="2"/>
              </a:rPr>
              <a:t>} (s=0.4, c=0.5) </a:t>
            </a:r>
          </a:p>
          <a:p>
            <a:pPr eaLnBrk="0" fontAlgn="base" latinLnBrk="0" hangingPunc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Tx/>
              <a:buNone/>
            </a:pPr>
            <a:r>
              <a:rPr kumimoji="0" lang="en-US" altLang="ko-KR" sz="1800" b="0" dirty="0" smtClean="0">
                <a:solidFill>
                  <a:srgbClr val="000000"/>
                </a:solidFill>
                <a:latin typeface="Arial" charset="0"/>
                <a:ea typeface="굴림" charset="-127"/>
                <a:sym typeface="Symbol" pitchFamily="18" charset="2"/>
              </a:rPr>
              <a:t>{Milk}  {</a:t>
            </a:r>
            <a:r>
              <a:rPr kumimoji="0" lang="en-US" altLang="ko-KR" sz="1800" b="0" dirty="0" err="1" smtClean="0">
                <a:solidFill>
                  <a:srgbClr val="000000"/>
                </a:solidFill>
                <a:latin typeface="Arial" charset="0"/>
                <a:ea typeface="굴림" charset="-127"/>
                <a:sym typeface="Symbol" pitchFamily="18" charset="2"/>
              </a:rPr>
              <a:t>Diaper,Beer</a:t>
            </a:r>
            <a:r>
              <a:rPr kumimoji="0" lang="en-US" altLang="ko-KR" sz="1800" b="0" dirty="0" smtClean="0">
                <a:solidFill>
                  <a:srgbClr val="000000"/>
                </a:solidFill>
                <a:latin typeface="Arial" charset="0"/>
                <a:ea typeface="굴림" charset="-127"/>
                <a:sym typeface="Symbol" pitchFamily="18" charset="2"/>
              </a:rPr>
              <a:t>} (s=0.4, c=0.5)</a:t>
            </a:r>
          </a:p>
        </p:txBody>
      </p:sp>
    </p:spTree>
    <p:extLst>
      <p:ext uri="{BB962C8B-B14F-4D97-AF65-F5344CB8AC3E}">
        <p14:creationId xmlns:p14="http://schemas.microsoft.com/office/powerpoint/2010/main" val="101918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13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7002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ARM 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과</a:t>
            </a:r>
            <a:r>
              <a:rPr lang="ko-KR" altLang="en-US" sz="2400" b="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정</a:t>
            </a: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346440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en-US" altLang="ko-KR" sz="2000" b="0" dirty="0" smtClean="0">
                <a:ea typeface="HY헤드라인M" pitchFamily="18" charset="-127"/>
              </a:rPr>
              <a:t>2-</a:t>
            </a:r>
            <a:r>
              <a:rPr lang="ko-KR" altLang="en-US" sz="2000" b="0" dirty="0" smtClean="0">
                <a:ea typeface="HY헤드라인M" pitchFamily="18" charset="-127"/>
              </a:rPr>
              <a:t>단계 접근법</a:t>
            </a:r>
            <a:endParaRPr lang="en-US" altLang="ko-KR" sz="2000" b="0" dirty="0" smtClean="0">
              <a:ea typeface="HY헤드라인M" pitchFamily="18" charset="-127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빈발 항목집합 생성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(Frequent </a:t>
            </a:r>
            <a:r>
              <a:rPr lang="en-US" altLang="ko-KR" b="0" dirty="0" err="1" smtClean="0">
                <a:solidFill>
                  <a:srgbClr val="000000"/>
                </a:solidFill>
                <a:ea typeface="HY헤드라인M" pitchFamily="18" charset="-127"/>
              </a:rPr>
              <a:t>Itemset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 Generation):</a:t>
            </a:r>
            <a:b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</a:b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support 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Symbol"/>
              </a:rPr>
              <a:t> </a:t>
            </a:r>
            <a:r>
              <a:rPr lang="en-US" altLang="ko-KR" b="0" i="1" dirty="0" err="1" smtClean="0">
                <a:solidFill>
                  <a:srgbClr val="000000"/>
                </a:solidFill>
                <a:ea typeface="HY헤드라인M" pitchFamily="18" charset="-127"/>
                <a:sym typeface="Symbol"/>
              </a:rPr>
              <a:t>minsup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  <a:sym typeface="Symbol"/>
              </a:rPr>
              <a:t>을 만족하는 모든 항목집합을 생성한다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Symbol"/>
              </a:rPr>
              <a:t>.</a:t>
            </a:r>
            <a:endParaRPr lang="en-US" altLang="ko-KR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연관규칙 생성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(Rule Generation):</a:t>
            </a:r>
            <a:b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</a:b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각 빈발 항목집합을 두 개의 항목집합으로 분리하여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/>
            </a:r>
            <a:b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</a:b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confidence 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Symbol"/>
              </a:rPr>
              <a:t> </a:t>
            </a:r>
            <a:r>
              <a:rPr lang="en-US" altLang="ko-KR" b="0" i="1" dirty="0" err="1" smtClean="0">
                <a:solidFill>
                  <a:srgbClr val="000000"/>
                </a:solidFill>
                <a:ea typeface="HY헤드라인M" pitchFamily="18" charset="-127"/>
                <a:sym typeface="Symbol"/>
              </a:rPr>
              <a:t>minconf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  <a:sym typeface="Symbol"/>
              </a:rPr>
              <a:t>를 만족하는 규칙들을 찾아낸다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Symbol"/>
              </a:rPr>
              <a:t>.</a:t>
            </a:r>
            <a:endParaRPr lang="en-US" altLang="ko-KR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None/>
              <a:tabLst>
                <a:tab pos="268288" algn="l"/>
              </a:tabLst>
            </a:pPr>
            <a:r>
              <a:rPr lang="en-US" altLang="ko-KR" sz="2000" b="0" dirty="0" smtClean="0">
                <a:solidFill>
                  <a:srgbClr val="FF0000"/>
                </a:solidFill>
                <a:ea typeface="HY헤드라인M" pitchFamily="18" charset="-127"/>
                <a:sym typeface="Wingdings" panose="05000000000000000000" pitchFamily="2" charset="2"/>
              </a:rPr>
              <a:t> </a:t>
            </a:r>
            <a:r>
              <a:rPr lang="ko-KR" altLang="en-US" sz="2000" b="0" dirty="0" smtClean="0">
                <a:solidFill>
                  <a:srgbClr val="FF0000"/>
                </a:solidFill>
                <a:ea typeface="HY헤드라인M" pitchFamily="18" charset="-127"/>
                <a:sym typeface="Wingdings" panose="05000000000000000000" pitchFamily="2" charset="2"/>
              </a:rPr>
              <a:t>빈발 항목집합의 생성이 </a:t>
            </a:r>
            <a:r>
              <a:rPr lang="en-US" altLang="ko-KR" sz="2000" b="0" dirty="0" smtClean="0">
                <a:solidFill>
                  <a:srgbClr val="FF0000"/>
                </a:solidFill>
                <a:ea typeface="HY헤드라인M" pitchFamily="18" charset="-127"/>
                <a:sym typeface="Wingdings" panose="05000000000000000000" pitchFamily="2" charset="2"/>
              </a:rPr>
              <a:t/>
            </a:r>
            <a:br>
              <a:rPr lang="en-US" altLang="ko-KR" sz="2000" b="0" dirty="0" smtClean="0">
                <a:solidFill>
                  <a:srgbClr val="FF0000"/>
                </a:solidFill>
                <a:ea typeface="HY헤드라인M" pitchFamily="18" charset="-127"/>
                <a:sym typeface="Wingdings" panose="05000000000000000000" pitchFamily="2" charset="2"/>
              </a:rPr>
            </a:br>
            <a:r>
              <a:rPr lang="en-US" altLang="ko-KR" sz="2000" b="0" dirty="0" smtClean="0">
                <a:solidFill>
                  <a:srgbClr val="FF0000"/>
                </a:solidFill>
                <a:ea typeface="HY헤드라인M" pitchFamily="18" charset="-127"/>
                <a:sym typeface="Wingdings" panose="05000000000000000000" pitchFamily="2" charset="2"/>
              </a:rPr>
              <a:t>    </a:t>
            </a:r>
            <a:r>
              <a:rPr lang="ko-KR" altLang="en-US" sz="2000" b="0" dirty="0" smtClean="0">
                <a:solidFill>
                  <a:srgbClr val="FF0000"/>
                </a:solidFill>
                <a:ea typeface="HY헤드라인M" pitchFamily="18" charset="-127"/>
                <a:sym typeface="Wingdings" panose="05000000000000000000" pitchFamily="2" charset="2"/>
              </a:rPr>
              <a:t>여전히 계산 불가능하게 복잡하다</a:t>
            </a:r>
            <a:r>
              <a:rPr lang="en-US" altLang="ko-KR" sz="2000" b="0" dirty="0" smtClean="0">
                <a:solidFill>
                  <a:srgbClr val="FF0000"/>
                </a:solidFill>
                <a:ea typeface="HY헤드라인M" pitchFamily="18" charset="-127"/>
                <a:sym typeface="Wingdings" panose="05000000000000000000" pitchFamily="2" charset="2"/>
              </a:rPr>
              <a:t>.</a:t>
            </a:r>
            <a:endParaRPr lang="en-US" altLang="ko-KR" sz="2000" b="0" dirty="0" smtClean="0">
              <a:solidFill>
                <a:srgbClr val="FF0000"/>
              </a:solidFill>
              <a:ea typeface="HY헤드라인M" pitchFamily="18" charset="-127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  <p:pic>
        <p:nvPicPr>
          <p:cNvPr id="9218" name="Picture 2" descr="http://www.onlifezone.com/files/attach/images/96/027/619/005/%EA%B5%90%EC%B0%A8%EB%A1%9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763" y="3573016"/>
            <a:ext cx="4186412" cy="281369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18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srgbClr val="3333CC"/>
                </a:solidFill>
              </a:rPr>
              <a:t>Page </a:t>
            </a:r>
            <a:fld id="{8AEC989E-555E-4E55-9F3C-343127921532}" type="slidenum">
              <a:rPr lang="en-US" altLang="ko-KR">
                <a:solidFill>
                  <a:srgbClr val="3333CC"/>
                </a:solidFill>
              </a:rPr>
              <a:pPr>
                <a:defRPr/>
              </a:pPr>
              <a:t>14</a:t>
            </a:fld>
            <a:endParaRPr lang="en-US" altLang="ko-KR">
              <a:solidFill>
                <a:srgbClr val="3333CC"/>
              </a:solidFill>
            </a:endParaRPr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5" y="163513"/>
            <a:ext cx="45481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강의 내</a:t>
            </a:r>
            <a:r>
              <a:rPr lang="ko-KR" altLang="en-US" sz="2400" b="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용</a:t>
            </a:r>
          </a:p>
        </p:txBody>
      </p:sp>
      <p:sp>
        <p:nvSpPr>
          <p:cNvPr id="4101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  <p:sp>
        <p:nvSpPr>
          <p:cNvPr id="11" name="AutoShape 24"/>
          <p:cNvSpPr>
            <a:spLocks noChangeArrowheads="1"/>
          </p:cNvSpPr>
          <p:nvPr/>
        </p:nvSpPr>
        <p:spPr bwMode="auto">
          <a:xfrm>
            <a:off x="251520" y="1644379"/>
            <a:ext cx="8569325" cy="591307"/>
          </a:xfrm>
          <a:prstGeom prst="roundRect">
            <a:avLst>
              <a:gd name="adj" fmla="val 16667"/>
            </a:avLst>
          </a:prstGeom>
          <a:solidFill>
            <a:srgbClr val="FFCCCC">
              <a:alpha val="80000"/>
            </a:srgbClr>
          </a:solidFill>
          <a:ln w="12700">
            <a:solidFill>
              <a:srgbClr val="FF99FF"/>
            </a:solidFill>
            <a:round/>
            <a:headEnd/>
            <a:tailEnd/>
          </a:ln>
          <a:effectLst/>
        </p:spPr>
        <p:txBody>
          <a:bodyPr lIns="36000" tIns="36000" rIns="36000" bIns="36000" anchor="ctr">
            <a:no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2" name="Text Box 26"/>
          <p:cNvSpPr txBox="1">
            <a:spLocks noChangeArrowheads="1"/>
          </p:cNvSpPr>
          <p:nvPr/>
        </p:nvSpPr>
        <p:spPr bwMode="auto">
          <a:xfrm>
            <a:off x="324545" y="980728"/>
            <a:ext cx="8569325" cy="4966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36000" tIns="36000" rIns="36000" bIns="36000">
            <a:spAutoFit/>
          </a:bodyPr>
          <a:lstStyle/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Font typeface="Wingdings" pitchFamily="2" charset="2"/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연관규칙 정의와 적용사례</a:t>
            </a:r>
            <a:endParaRPr lang="en-US" altLang="ko-KR" sz="2400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빈발 </a:t>
            </a:r>
            <a:r>
              <a:rPr lang="ko-KR" altLang="en-US" sz="2400" b="0" dirty="0">
                <a:solidFill>
                  <a:srgbClr val="000000"/>
                </a:solidFill>
                <a:ea typeface="HY헤드라인M" pitchFamily="18" charset="-127"/>
              </a:rPr>
              <a:t>항목집합과 </a:t>
            </a:r>
            <a:r>
              <a:rPr lang="en-US" altLang="ko-KR" sz="2400" b="0" dirty="0" err="1" smtClean="0">
                <a:solidFill>
                  <a:srgbClr val="000000"/>
                </a:solidFill>
                <a:ea typeface="HY헤드라인M" pitchFamily="18" charset="-127"/>
              </a:rPr>
              <a:t>Apriori</a:t>
            </a:r>
            <a:r>
              <a:rPr lang="en-US" altLang="ko-KR" sz="2400" b="0" dirty="0" smtClean="0">
                <a:solidFill>
                  <a:srgbClr val="000000"/>
                </a:solidFill>
                <a:ea typeface="HY헤드라인M" pitchFamily="18" charset="-127"/>
              </a:rPr>
              <a:t> </a:t>
            </a: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알고리즘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최대 항목집합과 닫힌 항목집합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유용성 척도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범주형</a:t>
            </a:r>
            <a:r>
              <a:rPr lang="en-US" altLang="ko-KR" sz="2400" b="0" dirty="0">
                <a:solidFill>
                  <a:srgbClr val="000000"/>
                </a:solidFill>
                <a:ea typeface="HY헤드라인M" pitchFamily="18" charset="-127"/>
              </a:rPr>
              <a:t>, </a:t>
            </a:r>
            <a:r>
              <a:rPr lang="ko-KR" altLang="en-US" sz="2400" b="0" dirty="0" err="1">
                <a:solidFill>
                  <a:srgbClr val="000000"/>
                </a:solidFill>
                <a:ea typeface="HY헤드라인M" pitchFamily="18" charset="-127"/>
              </a:rPr>
              <a:t>연속형</a:t>
            </a:r>
            <a:r>
              <a:rPr lang="ko-KR" altLang="en-US" sz="2400" b="0" dirty="0">
                <a:solidFill>
                  <a:srgbClr val="000000"/>
                </a:solidFill>
                <a:ea typeface="HY헤드라인M" pitchFamily="18" charset="-127"/>
              </a:rPr>
              <a:t> 속성 </a:t>
            </a: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처리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다단계 연관규칙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>
                <a:solidFill>
                  <a:srgbClr val="000000"/>
                </a:solidFill>
                <a:ea typeface="HY헤드라인M" pitchFamily="18" charset="-127"/>
              </a:rPr>
              <a:t>순차 </a:t>
            </a: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패턴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166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15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7002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항목집합 격자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95858" y="5846960"/>
            <a:ext cx="8352606" cy="53436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36000" tIns="36000" rIns="36000" bIns="36000">
            <a:spAutoFit/>
          </a:bodyPr>
          <a:lstStyle/>
          <a:p>
            <a:pPr algn="ctr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None/>
              <a:tabLst>
                <a:tab pos="268288" algn="l"/>
              </a:tabLst>
            </a:pPr>
            <a:r>
              <a:rPr lang="en-US" altLang="ko-KR" sz="2000" b="0" dirty="0" smtClean="0">
                <a:solidFill>
                  <a:srgbClr val="FF0000"/>
                </a:solidFill>
                <a:ea typeface="HY헤드라인M" pitchFamily="18" charset="-127"/>
              </a:rPr>
              <a:t>d</a:t>
            </a:r>
            <a:r>
              <a:rPr lang="ko-KR" altLang="en-US" sz="2000" b="0" dirty="0" smtClean="0">
                <a:ea typeface="HY헤드라인M" pitchFamily="18" charset="-127"/>
              </a:rPr>
              <a:t>개 항목에 대해</a:t>
            </a:r>
            <a:r>
              <a:rPr lang="en-US" altLang="ko-KR" sz="2000" b="0" dirty="0" smtClean="0">
                <a:ea typeface="HY헤드라인M" pitchFamily="18" charset="-127"/>
              </a:rPr>
              <a:t>, </a:t>
            </a:r>
            <a:r>
              <a:rPr lang="en-US" altLang="ko-KR" sz="2000" dirty="0" smtClean="0">
                <a:solidFill>
                  <a:srgbClr val="FF0000"/>
                </a:solidFill>
                <a:ea typeface="HY헤드라인M" pitchFamily="18" charset="-127"/>
              </a:rPr>
              <a:t>2</a:t>
            </a:r>
            <a:r>
              <a:rPr lang="en-US" altLang="ko-KR" sz="2000" baseline="30000" dirty="0" smtClean="0">
                <a:solidFill>
                  <a:srgbClr val="FF0000"/>
                </a:solidFill>
                <a:ea typeface="HY헤드라인M" pitchFamily="18" charset="-127"/>
              </a:rPr>
              <a:t>d</a:t>
            </a:r>
            <a:r>
              <a:rPr lang="ko-KR" altLang="en-US" sz="2000" b="0" dirty="0" smtClean="0">
                <a:ea typeface="HY헤드라인M" pitchFamily="18" charset="-127"/>
              </a:rPr>
              <a:t>개의 항목집합을 고려해야 한다</a:t>
            </a:r>
            <a:r>
              <a:rPr lang="en-US" altLang="ko-KR" sz="2000" b="0" dirty="0" smtClean="0">
                <a:ea typeface="HY헤드라인M" pitchFamily="18" charset="-127"/>
              </a:rPr>
              <a:t>. </a:t>
            </a:r>
            <a:r>
              <a:rPr lang="en-US" altLang="ko-KR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  <a:sym typeface="Wingdings" panose="05000000000000000000" pitchFamily="2" charset="2"/>
              </a:rPr>
              <a:t>부분집합의 개수</a:t>
            </a:r>
            <a:endParaRPr lang="en-US" altLang="ko-KR" b="0" dirty="0">
              <a:solidFill>
                <a:schemeClr val="tx1">
                  <a:lumMod val="50000"/>
                  <a:lumOff val="50000"/>
                </a:schemeClr>
              </a:solidFill>
              <a:ea typeface="HY헤드라인M" pitchFamily="18" charset="-127"/>
              <a:sym typeface="Wingdings" pitchFamily="2" charset="2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30" y="836712"/>
            <a:ext cx="6496898" cy="4912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918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16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7002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빈발 항목집합 생성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51448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주먹구구 접근법</a:t>
            </a:r>
            <a:endParaRPr lang="en-US" altLang="ko-KR" sz="2000" b="0" dirty="0" smtClean="0">
              <a:ea typeface="HY헤드라인M" pitchFamily="18" charset="-127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격자의 모든 항목집합이 후보 빈발 항목집합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(candidate frequent </a:t>
            </a:r>
            <a:r>
              <a:rPr lang="en-US" altLang="ko-KR" b="0" dirty="0" err="1" smtClean="0">
                <a:solidFill>
                  <a:srgbClr val="000000"/>
                </a:solidFill>
                <a:ea typeface="HY헤드라인M" pitchFamily="18" charset="-127"/>
              </a:rPr>
              <a:t>itemset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)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이 된다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. 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트랜잭션 데이터베이스를 </a:t>
            </a:r>
            <a:r>
              <a:rPr lang="ko-KR" altLang="en-US" b="0" dirty="0" err="1" smtClean="0">
                <a:solidFill>
                  <a:srgbClr val="000000"/>
                </a:solidFill>
                <a:ea typeface="HY헤드라인M" pitchFamily="18" charset="-127"/>
              </a:rPr>
              <a:t>스캔하면서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 각 후보에 대해 지지도를 카운트한다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.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endParaRPr lang="en-US" altLang="ko-KR" b="0" dirty="0" smtClean="0">
              <a:solidFill>
                <a:srgbClr val="000000"/>
              </a:solidFill>
              <a:ea typeface="HY헤드라인M" pitchFamily="18" charset="-127"/>
              <a:sym typeface="Wingdings" pitchFamily="2" charset="2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endParaRPr lang="en-US" altLang="ko-KR" b="0" dirty="0">
              <a:solidFill>
                <a:srgbClr val="000000"/>
              </a:solidFill>
              <a:ea typeface="HY헤드라인M" pitchFamily="18" charset="-127"/>
              <a:sym typeface="Wingdings" pitchFamily="2" charset="2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endParaRPr lang="en-US" altLang="ko-KR" b="0" dirty="0" smtClean="0">
              <a:solidFill>
                <a:srgbClr val="000000"/>
              </a:solidFill>
              <a:ea typeface="HY헤드라인M" pitchFamily="18" charset="-127"/>
              <a:sym typeface="Wingdings" pitchFamily="2" charset="2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endParaRPr lang="en-US" altLang="ko-KR" b="0" dirty="0">
              <a:solidFill>
                <a:srgbClr val="000000"/>
              </a:solidFill>
              <a:ea typeface="HY헤드라인M" pitchFamily="18" charset="-127"/>
              <a:sym typeface="Wingdings" pitchFamily="2" charset="2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endParaRPr lang="en-US" altLang="ko-KR" b="0" dirty="0" smtClean="0">
              <a:solidFill>
                <a:srgbClr val="000000"/>
              </a:solidFill>
              <a:ea typeface="HY헤드라인M" pitchFamily="18" charset="-127"/>
              <a:sym typeface="Wingdings" pitchFamily="2" charset="2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endParaRPr lang="en-US" altLang="ko-KR" b="0" dirty="0">
              <a:solidFill>
                <a:srgbClr val="000000"/>
              </a:solidFill>
              <a:ea typeface="HY헤드라인M" pitchFamily="18" charset="-127"/>
              <a:sym typeface="Wingdings" pitchFamily="2" charset="2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endParaRPr lang="en-US" altLang="ko-KR" b="0" dirty="0" smtClean="0">
              <a:solidFill>
                <a:srgbClr val="000000"/>
              </a:solidFill>
              <a:ea typeface="HY헤드라인M" pitchFamily="18" charset="-127"/>
              <a:sym typeface="Wingdings" pitchFamily="2" charset="2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카운트를 위해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, 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모든 후보에 대해서 각 트랜잭션을 매치한다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.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복잡도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 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Symbol"/>
              </a:rPr>
              <a:t> 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O(</a:t>
            </a:r>
            <a:r>
              <a:rPr lang="en-US" altLang="ko-KR" b="0" dirty="0" err="1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NMw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)  Too Expensive since M = 2</a:t>
            </a:r>
            <a:r>
              <a:rPr lang="en-US" altLang="ko-KR" b="0" baseline="3000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d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 !!! 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362" y="2586859"/>
            <a:ext cx="6972300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9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17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7002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계산 복잡도 분석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13776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항목이 </a:t>
            </a:r>
            <a:r>
              <a:rPr lang="en-US" altLang="ko-KR" sz="2000" b="0" dirty="0" smtClean="0">
                <a:ea typeface="HY헤드라인M" pitchFamily="18" charset="-127"/>
              </a:rPr>
              <a:t>d</a:t>
            </a:r>
            <a:r>
              <a:rPr lang="ko-KR" altLang="en-US" sz="2000" b="0" dirty="0" smtClean="0">
                <a:ea typeface="HY헤드라인M" pitchFamily="18" charset="-127"/>
              </a:rPr>
              <a:t>개 주어졌을 때</a:t>
            </a:r>
            <a:r>
              <a:rPr lang="en-US" altLang="ko-KR" sz="2000" b="0" dirty="0" smtClean="0">
                <a:ea typeface="HY헤드라인M" pitchFamily="18" charset="-127"/>
              </a:rPr>
              <a:t>,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가능한 항목집합의 개수 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= 2</a:t>
            </a:r>
            <a:r>
              <a:rPr lang="en-US" altLang="ko-KR" b="0" baseline="30000" dirty="0" smtClean="0">
                <a:solidFill>
                  <a:srgbClr val="000000"/>
                </a:solidFill>
                <a:ea typeface="HY헤드라인M" pitchFamily="18" charset="-127"/>
              </a:rPr>
              <a:t>d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가능한 연관규칙의 개수 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= 3</a:t>
            </a:r>
            <a:r>
              <a:rPr lang="en-US" altLang="ko-KR" b="0" baseline="3000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d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 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Symbol"/>
              </a:rPr>
              <a:t>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 2</a:t>
            </a:r>
            <a:r>
              <a:rPr lang="en-US" altLang="ko-KR" b="0" baseline="3000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d+1 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Symbol"/>
              </a:rPr>
              <a:t> 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1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052736"/>
            <a:ext cx="365760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29" y="2656489"/>
            <a:ext cx="4247349" cy="3550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5410200" y="4365104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fontAlgn="base" latinLnBrk="0" hangingPunct="0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0" lang="en-US" altLang="ko-KR" sz="2000" b="0" smtClean="0">
                <a:solidFill>
                  <a:srgbClr val="000000"/>
                </a:solidFill>
                <a:latin typeface="Arial" charset="0"/>
                <a:ea typeface="굴림" charset="-127"/>
              </a:rPr>
              <a:t>If d=</a:t>
            </a:r>
            <a:r>
              <a:rPr kumimoji="0" lang="en-US" altLang="ko-KR" sz="2000" b="0" smtClean="0">
                <a:solidFill>
                  <a:srgbClr val="000000"/>
                </a:solidFill>
                <a:latin typeface="Arial" charset="0"/>
                <a:ea typeface="굴림" charset="-127"/>
                <a:sym typeface="Symbol" pitchFamily="18" charset="2"/>
              </a:rPr>
              <a:t>6,  R = 602 rules</a:t>
            </a:r>
          </a:p>
        </p:txBody>
      </p:sp>
    </p:spTree>
    <p:extLst>
      <p:ext uri="{BB962C8B-B14F-4D97-AF65-F5344CB8AC3E}">
        <p14:creationId xmlns:p14="http://schemas.microsoft.com/office/powerpoint/2010/main" val="2989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18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7002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빈발 항목집합 생성 전략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535414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후보 개수</a:t>
            </a:r>
            <a:r>
              <a:rPr lang="en-US" altLang="ko-KR" sz="2000" b="0" dirty="0" smtClean="0">
                <a:ea typeface="HY헤드라인M" pitchFamily="18" charset="-127"/>
              </a:rPr>
              <a:t>(M)</a:t>
            </a:r>
            <a:r>
              <a:rPr lang="ko-KR" altLang="en-US" sz="2000" b="0" dirty="0" smtClean="0">
                <a:ea typeface="HY헤드라인M" pitchFamily="18" charset="-127"/>
              </a:rPr>
              <a:t>를 줄여라</a:t>
            </a:r>
            <a:r>
              <a:rPr lang="en-US" altLang="ko-KR" sz="2000" b="0" dirty="0" smtClean="0">
                <a:ea typeface="HY헤드라인M" pitchFamily="18" charset="-127"/>
              </a:rPr>
              <a:t>.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모두 고려하면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, M = 2</a:t>
            </a:r>
            <a:r>
              <a:rPr lang="en-US" altLang="ko-KR" b="0" baseline="30000" dirty="0" smtClean="0">
                <a:solidFill>
                  <a:srgbClr val="000000"/>
                </a:solidFill>
                <a:ea typeface="HY헤드라인M" pitchFamily="18" charset="-127"/>
              </a:rPr>
              <a:t>d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en-US" altLang="ko-KR" b="0" dirty="0" smtClean="0">
                <a:ea typeface="HY헤드라인M" pitchFamily="18" charset="-127"/>
              </a:rPr>
              <a:t>M</a:t>
            </a:r>
            <a:r>
              <a:rPr lang="ko-KR" altLang="en-US" b="0" dirty="0" smtClean="0">
                <a:ea typeface="HY헤드라인M" pitchFamily="18" charset="-127"/>
              </a:rPr>
              <a:t>을 줄이기 위해 전지 기술</a:t>
            </a:r>
            <a:r>
              <a:rPr lang="en-US" altLang="ko-KR" b="0" dirty="0" smtClean="0">
                <a:ea typeface="HY헤드라인M" pitchFamily="18" charset="-127"/>
              </a:rPr>
              <a:t>(</a:t>
            </a:r>
            <a:r>
              <a:rPr lang="en-US" altLang="ko-KR" b="0" dirty="0">
                <a:ea typeface="HY헤드라인M" pitchFamily="18" charset="-127"/>
              </a:rPr>
              <a:t>pruning </a:t>
            </a:r>
            <a:r>
              <a:rPr lang="en-US" altLang="ko-KR" b="0" dirty="0" smtClean="0">
                <a:ea typeface="HY헤드라인M" pitchFamily="18" charset="-127"/>
              </a:rPr>
              <a:t>techniques)</a:t>
            </a:r>
            <a:r>
              <a:rPr lang="ko-KR" altLang="en-US" b="0" dirty="0" smtClean="0">
                <a:ea typeface="HY헤드라인M" pitchFamily="18" charset="-127"/>
              </a:rPr>
              <a:t>를 사용하라</a:t>
            </a:r>
            <a:r>
              <a:rPr lang="en-US" altLang="ko-KR" b="0" dirty="0" smtClean="0">
                <a:ea typeface="HY헤드라인M" pitchFamily="18" charset="-127"/>
              </a:rPr>
              <a:t>.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endParaRPr lang="en-US" altLang="ko-KR" b="0" dirty="0" smtClean="0">
              <a:ea typeface="HY헤드라인M" pitchFamily="18" charset="-127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endParaRPr lang="en-US" altLang="ko-KR" b="0" dirty="0">
              <a:ea typeface="HY헤드라인M" pitchFamily="18" charset="-127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endParaRPr lang="en-US" altLang="ko-KR" b="0" dirty="0" smtClean="0">
              <a:ea typeface="HY헤드라인M" pitchFamily="18" charset="-127"/>
            </a:endParaRP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트랜잭션 개수</a:t>
            </a:r>
            <a:r>
              <a:rPr lang="en-US" altLang="ko-KR" sz="2000" b="0" dirty="0" smtClean="0">
                <a:ea typeface="HY헤드라인M" pitchFamily="18" charset="-127"/>
              </a:rPr>
              <a:t>(N)</a:t>
            </a:r>
            <a:r>
              <a:rPr lang="ko-KR" altLang="en-US" sz="2000" b="0" dirty="0" smtClean="0">
                <a:ea typeface="HY헤드라인M" pitchFamily="18" charset="-127"/>
              </a:rPr>
              <a:t>를 줄여라</a:t>
            </a:r>
            <a:r>
              <a:rPr lang="en-US" altLang="ko-KR" sz="2000" b="0" dirty="0" smtClean="0">
                <a:ea typeface="HY헤드라인M" pitchFamily="18" charset="-127"/>
              </a:rPr>
              <a:t>.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항목집합이 증가할 수록 트랜잭션 개수를 줄여라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.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DHP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와 수직 기반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(vertical-based)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 </a:t>
            </a:r>
            <a:r>
              <a:rPr lang="ko-KR" altLang="en-US" b="0" dirty="0" err="1" smtClean="0">
                <a:solidFill>
                  <a:srgbClr val="000000"/>
                </a:solidFill>
                <a:ea typeface="HY헤드라인M" pitchFamily="18" charset="-127"/>
              </a:rPr>
              <a:t>마이닝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 알고리즘을 사용하라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.</a:t>
            </a:r>
            <a:endParaRPr lang="en-US" altLang="ko-KR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비교 횟수</a:t>
            </a:r>
            <a:r>
              <a:rPr lang="en-US" altLang="ko-KR" sz="2000" b="0" dirty="0" smtClean="0">
                <a:ea typeface="HY헤드라인M" pitchFamily="18" charset="-127"/>
              </a:rPr>
              <a:t>(MN)</a:t>
            </a:r>
            <a:r>
              <a:rPr lang="ko-KR" altLang="en-US" sz="2000" b="0" dirty="0" smtClean="0">
                <a:ea typeface="HY헤드라인M" pitchFamily="18" charset="-127"/>
              </a:rPr>
              <a:t>를 줄여라</a:t>
            </a:r>
            <a:r>
              <a:rPr lang="en-US" altLang="ko-KR" sz="2000" b="0" dirty="0" smtClean="0">
                <a:ea typeface="HY헤드라인M" pitchFamily="18" charset="-127"/>
              </a:rPr>
              <a:t>. 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후보와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 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트랜잭션을 저장하기 위하여 효율적인 자료구조를 사용하라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.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모든 후보에 대해 모든 트랜잭션을 매치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(match)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시켜볼 필요는 없다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.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619" y="2366860"/>
            <a:ext cx="4649894" cy="1772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9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19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7002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후보 개수 줄이기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 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436310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en-US" altLang="ko-KR" sz="2000" b="0" dirty="0" err="1" smtClean="0">
                <a:ea typeface="HY헤드라인M" pitchFamily="18" charset="-127"/>
              </a:rPr>
              <a:t>Apriori</a:t>
            </a:r>
            <a:r>
              <a:rPr lang="en-US" altLang="ko-KR" sz="2000" b="0" dirty="0" smtClean="0">
                <a:ea typeface="HY헤드라인M" pitchFamily="18" charset="-127"/>
              </a:rPr>
              <a:t> </a:t>
            </a:r>
            <a:r>
              <a:rPr lang="ko-KR" altLang="en-US" sz="2000" b="0" dirty="0" smtClean="0">
                <a:ea typeface="HY헤드라인M" pitchFamily="18" charset="-127"/>
              </a:rPr>
              <a:t>원리</a:t>
            </a:r>
            <a:endParaRPr lang="en-US" altLang="ko-KR" sz="2000" b="0" dirty="0" smtClean="0">
              <a:ea typeface="HY헤드라인M" pitchFamily="18" charset="-127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어떤 항목집합이 </a:t>
            </a:r>
            <a:r>
              <a:rPr lang="ko-KR" altLang="en-US" b="0" dirty="0" err="1" smtClean="0">
                <a:solidFill>
                  <a:srgbClr val="000000"/>
                </a:solidFill>
                <a:ea typeface="HY헤드라인M" pitchFamily="18" charset="-127"/>
              </a:rPr>
              <a:t>빈발하다면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, 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그 항목집합의 모든 부분집합도 빈발하다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.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예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: {Milk, Bread, Diaper}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가 빈발 항목집합이면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, 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이의 부분집합인 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{Milk, Bread}, {Bread, Diaper} 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등도 빈발 항목집합이다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.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endParaRPr lang="en-US" altLang="ko-KR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en-US" altLang="ko-KR" sz="2000" b="0" dirty="0" err="1" smtClean="0">
                <a:ea typeface="HY헤드라인M" pitchFamily="18" charset="-127"/>
              </a:rPr>
              <a:t>Apriori</a:t>
            </a:r>
            <a:r>
              <a:rPr lang="en-US" altLang="ko-KR" sz="2000" b="0" dirty="0" smtClean="0">
                <a:ea typeface="HY헤드라인M" pitchFamily="18" charset="-127"/>
              </a:rPr>
              <a:t> </a:t>
            </a:r>
            <a:r>
              <a:rPr lang="ko-KR" altLang="en-US" sz="2000" b="0" dirty="0" smtClean="0">
                <a:ea typeface="HY헤드라인M" pitchFamily="18" charset="-127"/>
              </a:rPr>
              <a:t>원리가 성립하는 이유는 다음의 지지도 성질 때문이다</a:t>
            </a:r>
            <a:r>
              <a:rPr lang="en-US" altLang="ko-KR" sz="2000" b="0" dirty="0" smtClean="0">
                <a:ea typeface="HY헤드라인M" pitchFamily="18" charset="-127"/>
              </a:rPr>
              <a:t>. 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endParaRPr lang="en-US" altLang="ko-KR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endParaRPr lang="en-US" altLang="ko-KR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어떤 항목집합의 지지도는 그 부분집합들의 지지도를 넘을 수 없다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!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이는 지지도가 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anti-monotone 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성질을 가지기 때문이다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. (</a:t>
            </a:r>
            <a:r>
              <a:rPr lang="en-US" altLang="ko-KR" b="0" i="1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a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 &gt; </a:t>
            </a:r>
            <a:r>
              <a:rPr lang="en-US" altLang="ko-KR" b="0" i="1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b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  </a:t>
            </a:r>
            <a:r>
              <a:rPr lang="en-US" altLang="ko-KR" b="0" i="1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f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(</a:t>
            </a:r>
            <a:r>
              <a:rPr lang="en-US" altLang="ko-KR" b="0" i="1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a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) &lt; </a:t>
            </a:r>
            <a:r>
              <a:rPr lang="en-US" altLang="ko-KR" b="0" i="1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f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(</a:t>
            </a:r>
            <a:r>
              <a:rPr lang="en-US" altLang="ko-KR" b="0" i="1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b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)) 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236" y="3732914"/>
            <a:ext cx="4801715" cy="488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975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srgbClr val="3333CC"/>
                </a:solidFill>
              </a:rPr>
              <a:t>Page </a:t>
            </a:r>
            <a:fld id="{8AEC989E-555E-4E55-9F3C-343127921532}" type="slidenum">
              <a:rPr lang="en-US" altLang="ko-KR">
                <a:solidFill>
                  <a:srgbClr val="3333CC"/>
                </a:solidFill>
              </a:rPr>
              <a:pPr>
                <a:defRPr/>
              </a:pPr>
              <a:t>2</a:t>
            </a:fld>
            <a:endParaRPr lang="en-US" altLang="ko-KR">
              <a:solidFill>
                <a:srgbClr val="3333CC"/>
              </a:solidFill>
            </a:endParaRPr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5" y="163513"/>
            <a:ext cx="45481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강의 내</a:t>
            </a:r>
            <a:r>
              <a:rPr lang="ko-KR" altLang="en-US" sz="2400" b="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용</a:t>
            </a:r>
          </a:p>
        </p:txBody>
      </p:sp>
      <p:sp>
        <p:nvSpPr>
          <p:cNvPr id="4101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  <p:sp>
        <p:nvSpPr>
          <p:cNvPr id="11" name="AutoShape 24"/>
          <p:cNvSpPr>
            <a:spLocks noChangeArrowheads="1"/>
          </p:cNvSpPr>
          <p:nvPr/>
        </p:nvSpPr>
        <p:spPr bwMode="auto">
          <a:xfrm>
            <a:off x="251520" y="908720"/>
            <a:ext cx="8569325" cy="591307"/>
          </a:xfrm>
          <a:prstGeom prst="roundRect">
            <a:avLst>
              <a:gd name="adj" fmla="val 16667"/>
            </a:avLst>
          </a:prstGeom>
          <a:solidFill>
            <a:srgbClr val="FFCCCC">
              <a:alpha val="80000"/>
            </a:srgbClr>
          </a:solidFill>
          <a:ln w="12700">
            <a:solidFill>
              <a:srgbClr val="FF99FF"/>
            </a:solidFill>
            <a:round/>
            <a:headEnd/>
            <a:tailEnd/>
          </a:ln>
          <a:effectLst/>
        </p:spPr>
        <p:txBody>
          <a:bodyPr lIns="36000" tIns="36000" rIns="36000" bIns="36000" anchor="ctr">
            <a:no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2" name="Text Box 26"/>
          <p:cNvSpPr txBox="1">
            <a:spLocks noChangeArrowheads="1"/>
          </p:cNvSpPr>
          <p:nvPr/>
        </p:nvSpPr>
        <p:spPr bwMode="auto">
          <a:xfrm>
            <a:off x="324545" y="980728"/>
            <a:ext cx="8569325" cy="4966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36000" tIns="36000" rIns="36000" bIns="36000">
            <a:spAutoFit/>
          </a:bodyPr>
          <a:lstStyle/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Font typeface="Wingdings" pitchFamily="2" charset="2"/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연관규칙 정의와 적용사례</a:t>
            </a:r>
            <a:endParaRPr lang="en-US" altLang="ko-KR" sz="2400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빈발 </a:t>
            </a:r>
            <a:r>
              <a:rPr lang="ko-KR" altLang="en-US" sz="2400" b="0" dirty="0">
                <a:solidFill>
                  <a:srgbClr val="000000"/>
                </a:solidFill>
                <a:ea typeface="HY헤드라인M" pitchFamily="18" charset="-127"/>
              </a:rPr>
              <a:t>항목집합과 </a:t>
            </a:r>
            <a:r>
              <a:rPr lang="en-US" altLang="ko-KR" sz="2400" b="0" dirty="0" err="1" smtClean="0">
                <a:solidFill>
                  <a:srgbClr val="000000"/>
                </a:solidFill>
                <a:ea typeface="HY헤드라인M" pitchFamily="18" charset="-127"/>
              </a:rPr>
              <a:t>Apriori</a:t>
            </a:r>
            <a:r>
              <a:rPr lang="en-US" altLang="ko-KR" sz="2400" b="0" dirty="0" smtClean="0">
                <a:solidFill>
                  <a:srgbClr val="000000"/>
                </a:solidFill>
                <a:ea typeface="HY헤드라인M" pitchFamily="18" charset="-127"/>
              </a:rPr>
              <a:t> </a:t>
            </a: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알고리즘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최대 항목집합과 닫힌 항목집합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유용성 척도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범주형</a:t>
            </a:r>
            <a:r>
              <a:rPr lang="en-US" altLang="ko-KR" sz="2400" b="0" dirty="0">
                <a:solidFill>
                  <a:srgbClr val="000000"/>
                </a:solidFill>
                <a:ea typeface="HY헤드라인M" pitchFamily="18" charset="-127"/>
              </a:rPr>
              <a:t>, </a:t>
            </a:r>
            <a:r>
              <a:rPr lang="ko-KR" altLang="en-US" sz="2400" b="0" dirty="0" err="1">
                <a:solidFill>
                  <a:srgbClr val="000000"/>
                </a:solidFill>
                <a:ea typeface="HY헤드라인M" pitchFamily="18" charset="-127"/>
              </a:rPr>
              <a:t>연속형</a:t>
            </a:r>
            <a:r>
              <a:rPr lang="ko-KR" altLang="en-US" sz="2400" b="0" dirty="0">
                <a:solidFill>
                  <a:srgbClr val="000000"/>
                </a:solidFill>
                <a:ea typeface="HY헤드라인M" pitchFamily="18" charset="-127"/>
              </a:rPr>
              <a:t> 속성 </a:t>
            </a: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처리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다단계 연관규칙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>
                <a:solidFill>
                  <a:srgbClr val="000000"/>
                </a:solidFill>
                <a:ea typeface="HY헤드라인M" pitchFamily="18" charset="-127"/>
              </a:rPr>
              <a:t>순차 </a:t>
            </a: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패턴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630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20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7002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en-US" altLang="ko-KR" sz="2400" b="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Apriori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 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원리의 도식화 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(1/2)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" y="908720"/>
            <a:ext cx="8829675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975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21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7002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en-US" altLang="ko-KR" sz="2400" b="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Apriori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 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원리의 도식화 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(2/2)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1157288"/>
            <a:ext cx="880110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799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22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7002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en-US" altLang="ko-KR" sz="2400" b="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Apriori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 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알고리즘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1" y="1110396"/>
            <a:ext cx="8424614" cy="455085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36000" tIns="36000" rIns="36000" bIns="36000">
            <a:spAutoFit/>
          </a:bodyPr>
          <a:lstStyle/>
          <a:p>
            <a:pPr marL="292100" indent="-292100">
              <a:lnSpc>
                <a:spcPct val="125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kumimoji="0" lang="en-US" altLang="ko-KR" sz="2400" b="0" kern="0" dirty="0" smtClean="0">
                <a:solidFill>
                  <a:srgbClr val="000000"/>
                </a:solidFill>
                <a:latin typeface="Arial"/>
                <a:ea typeface="굴림" charset="-127"/>
              </a:rPr>
              <a:t>Let k=1</a:t>
            </a:r>
          </a:p>
          <a:p>
            <a:pPr marL="292100" indent="-292100">
              <a:lnSpc>
                <a:spcPct val="125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kumimoji="0" lang="en-US" altLang="ko-KR" sz="2400" b="0" kern="0" dirty="0" smtClean="0">
                <a:solidFill>
                  <a:srgbClr val="000000"/>
                </a:solidFill>
                <a:latin typeface="Arial"/>
                <a:ea typeface="굴림" charset="-127"/>
              </a:rPr>
              <a:t>Generate </a:t>
            </a:r>
            <a:r>
              <a:rPr kumimoji="0" lang="en-US" altLang="ko-KR" sz="2400" b="0" kern="0" dirty="0">
                <a:solidFill>
                  <a:srgbClr val="000000"/>
                </a:solidFill>
                <a:latin typeface="Arial"/>
                <a:ea typeface="굴림" charset="-127"/>
              </a:rPr>
              <a:t>frequent </a:t>
            </a:r>
            <a:r>
              <a:rPr kumimoji="0" lang="en-US" altLang="ko-KR" sz="2400" b="0" kern="0" dirty="0" err="1">
                <a:solidFill>
                  <a:srgbClr val="000000"/>
                </a:solidFill>
                <a:latin typeface="Arial"/>
                <a:ea typeface="굴림" charset="-127"/>
              </a:rPr>
              <a:t>itemsets</a:t>
            </a:r>
            <a:r>
              <a:rPr kumimoji="0" lang="en-US" altLang="ko-KR" sz="2400" b="0" kern="0" dirty="0">
                <a:solidFill>
                  <a:srgbClr val="000000"/>
                </a:solidFill>
                <a:latin typeface="Arial"/>
                <a:ea typeface="굴림" charset="-127"/>
              </a:rPr>
              <a:t> of length </a:t>
            </a:r>
            <a:r>
              <a:rPr kumimoji="0" lang="en-US" altLang="ko-KR" sz="2400" b="0" kern="0" dirty="0" smtClean="0">
                <a:solidFill>
                  <a:srgbClr val="000000"/>
                </a:solidFill>
                <a:latin typeface="Arial"/>
                <a:ea typeface="굴림" charset="-127"/>
              </a:rPr>
              <a:t>1</a:t>
            </a:r>
          </a:p>
          <a:p>
            <a:pPr marL="292100" indent="-292100">
              <a:lnSpc>
                <a:spcPct val="125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kumimoji="0" lang="en-US" altLang="ko-KR" sz="2400" b="0" kern="0" dirty="0" smtClean="0">
                <a:solidFill>
                  <a:srgbClr val="000000"/>
                </a:solidFill>
                <a:latin typeface="Arial"/>
                <a:ea typeface="굴림" charset="-127"/>
              </a:rPr>
              <a:t>Repeat </a:t>
            </a:r>
            <a:r>
              <a:rPr kumimoji="0" lang="en-US" altLang="ko-KR" sz="2400" b="0" kern="0" dirty="0">
                <a:solidFill>
                  <a:srgbClr val="000000"/>
                </a:solidFill>
                <a:latin typeface="Arial"/>
                <a:ea typeface="굴림" charset="-127"/>
              </a:rPr>
              <a:t>until no new frequent </a:t>
            </a:r>
            <a:r>
              <a:rPr kumimoji="0" lang="en-US" altLang="ko-KR" sz="2400" b="0" kern="0" dirty="0" err="1">
                <a:solidFill>
                  <a:srgbClr val="000000"/>
                </a:solidFill>
                <a:latin typeface="Arial"/>
                <a:ea typeface="굴림" charset="-127"/>
              </a:rPr>
              <a:t>itemsets</a:t>
            </a:r>
            <a:r>
              <a:rPr kumimoji="0" lang="en-US" altLang="ko-KR" sz="2400" b="0" kern="0" dirty="0">
                <a:solidFill>
                  <a:srgbClr val="000000"/>
                </a:solidFill>
                <a:latin typeface="Arial"/>
                <a:ea typeface="굴림" charset="-127"/>
              </a:rPr>
              <a:t> are identified</a:t>
            </a:r>
          </a:p>
          <a:p>
            <a:pPr marL="530225" lvl="1" indent="-236538">
              <a:lnSpc>
                <a:spcPct val="125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kumimoji="0" lang="en-US" altLang="ko-KR" sz="2000" b="0" kern="0" dirty="0" smtClean="0">
                <a:solidFill>
                  <a:srgbClr val="000000"/>
                </a:solidFill>
                <a:latin typeface="Arial"/>
                <a:ea typeface="굴림" charset="-127"/>
              </a:rPr>
              <a:t>Generate </a:t>
            </a:r>
            <a:r>
              <a:rPr kumimoji="0" lang="en-US" altLang="ko-KR" sz="2000" b="0" kern="0" dirty="0">
                <a:solidFill>
                  <a:srgbClr val="000000"/>
                </a:solidFill>
                <a:latin typeface="Arial"/>
                <a:ea typeface="굴림" charset="-127"/>
              </a:rPr>
              <a:t>length (k+1) candidate </a:t>
            </a:r>
            <a:r>
              <a:rPr kumimoji="0" lang="en-US" altLang="ko-KR" sz="2000" b="0" kern="0" dirty="0" err="1">
                <a:solidFill>
                  <a:srgbClr val="000000"/>
                </a:solidFill>
                <a:latin typeface="Arial"/>
                <a:ea typeface="굴림" charset="-127"/>
              </a:rPr>
              <a:t>itemsets</a:t>
            </a:r>
            <a:r>
              <a:rPr kumimoji="0" lang="en-US" altLang="ko-KR" sz="2000" b="0" kern="0" dirty="0">
                <a:solidFill>
                  <a:srgbClr val="000000"/>
                </a:solidFill>
                <a:latin typeface="Arial"/>
                <a:ea typeface="굴림" charset="-127"/>
              </a:rPr>
              <a:t> from length k frequent </a:t>
            </a:r>
            <a:r>
              <a:rPr kumimoji="0" lang="en-US" altLang="ko-KR" sz="2000" b="0" kern="0" dirty="0" err="1" smtClean="0">
                <a:solidFill>
                  <a:srgbClr val="000000"/>
                </a:solidFill>
                <a:latin typeface="Arial"/>
                <a:ea typeface="굴림" charset="-127"/>
              </a:rPr>
              <a:t>itemsets</a:t>
            </a:r>
            <a:endParaRPr kumimoji="0" lang="en-US" altLang="ko-KR" sz="2000" b="0" kern="0" dirty="0" smtClean="0">
              <a:solidFill>
                <a:srgbClr val="000000"/>
              </a:solidFill>
              <a:latin typeface="Arial"/>
              <a:ea typeface="굴림" charset="-127"/>
            </a:endParaRPr>
          </a:p>
          <a:p>
            <a:pPr marL="530225" lvl="1" indent="-236538">
              <a:lnSpc>
                <a:spcPct val="125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kumimoji="0" lang="en-US" altLang="ko-KR" sz="2000" b="0" kern="0" dirty="0" smtClean="0">
                <a:solidFill>
                  <a:srgbClr val="000000"/>
                </a:solidFill>
                <a:latin typeface="Arial"/>
                <a:ea typeface="굴림" charset="-127"/>
              </a:rPr>
              <a:t>Prune </a:t>
            </a:r>
            <a:r>
              <a:rPr kumimoji="0" lang="en-US" altLang="ko-KR" sz="2000" b="0" kern="0" dirty="0">
                <a:solidFill>
                  <a:srgbClr val="000000"/>
                </a:solidFill>
                <a:latin typeface="Arial"/>
                <a:ea typeface="굴림" charset="-127"/>
              </a:rPr>
              <a:t>candidate </a:t>
            </a:r>
            <a:r>
              <a:rPr kumimoji="0" lang="en-US" altLang="ko-KR" sz="2000" b="0" kern="0" dirty="0" err="1">
                <a:solidFill>
                  <a:srgbClr val="000000"/>
                </a:solidFill>
                <a:latin typeface="Arial"/>
                <a:ea typeface="굴림" charset="-127"/>
              </a:rPr>
              <a:t>itemsets</a:t>
            </a:r>
            <a:r>
              <a:rPr kumimoji="0" lang="en-US" altLang="ko-KR" sz="2000" b="0" kern="0" dirty="0">
                <a:solidFill>
                  <a:srgbClr val="000000"/>
                </a:solidFill>
                <a:latin typeface="Arial"/>
                <a:ea typeface="굴림" charset="-127"/>
              </a:rPr>
              <a:t> containing subsets of length k that are infrequent </a:t>
            </a:r>
            <a:endParaRPr kumimoji="0" lang="en-US" altLang="ko-KR" sz="2000" b="0" kern="0" dirty="0" smtClean="0">
              <a:solidFill>
                <a:srgbClr val="000000"/>
              </a:solidFill>
              <a:latin typeface="Arial"/>
              <a:ea typeface="굴림" charset="-127"/>
            </a:endParaRPr>
          </a:p>
          <a:p>
            <a:pPr marL="530225" lvl="1" indent="-236538">
              <a:lnSpc>
                <a:spcPct val="125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kumimoji="0" lang="en-US" altLang="ko-KR" sz="2000" b="0" kern="0" dirty="0" smtClean="0">
                <a:solidFill>
                  <a:srgbClr val="000000"/>
                </a:solidFill>
                <a:latin typeface="Arial"/>
                <a:ea typeface="굴림" charset="-127"/>
              </a:rPr>
              <a:t>Count </a:t>
            </a:r>
            <a:r>
              <a:rPr kumimoji="0" lang="en-US" altLang="ko-KR" sz="2000" b="0" kern="0" dirty="0">
                <a:solidFill>
                  <a:srgbClr val="000000"/>
                </a:solidFill>
                <a:latin typeface="Arial"/>
                <a:ea typeface="굴림" charset="-127"/>
              </a:rPr>
              <a:t>the support of each candidate by scanning the </a:t>
            </a:r>
            <a:r>
              <a:rPr kumimoji="0" lang="en-US" altLang="ko-KR" sz="2000" b="0" kern="0" dirty="0" smtClean="0">
                <a:solidFill>
                  <a:srgbClr val="000000"/>
                </a:solidFill>
                <a:latin typeface="Arial"/>
                <a:ea typeface="굴림" charset="-127"/>
              </a:rPr>
              <a:t>DB</a:t>
            </a:r>
          </a:p>
          <a:p>
            <a:pPr marL="530225" lvl="1" indent="-236538">
              <a:lnSpc>
                <a:spcPct val="125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kumimoji="0" lang="en-US" altLang="ko-KR" sz="2000" b="0" kern="0" dirty="0" smtClean="0">
                <a:solidFill>
                  <a:srgbClr val="000000"/>
                </a:solidFill>
                <a:latin typeface="Arial"/>
                <a:ea typeface="굴림" charset="-127"/>
              </a:rPr>
              <a:t>Eliminate </a:t>
            </a:r>
            <a:r>
              <a:rPr kumimoji="0" lang="en-US" altLang="ko-KR" sz="2000" b="0" kern="0" dirty="0">
                <a:solidFill>
                  <a:srgbClr val="000000"/>
                </a:solidFill>
                <a:latin typeface="Arial"/>
                <a:ea typeface="굴림" charset="-127"/>
              </a:rPr>
              <a:t>candidates that are infrequent, leaving only those that are frequent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975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23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7002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비교 횟수 줄이기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836712"/>
            <a:ext cx="8569325" cy="3630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후보에 대한 카운트</a:t>
            </a:r>
            <a:endParaRPr lang="en-US" altLang="ko-KR" sz="2000" b="0" dirty="0" smtClean="0">
              <a:ea typeface="HY헤드라인M" pitchFamily="18" charset="-127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트랜잭션 데이터베이스를 스캔 하면서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, 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각 후보 항목집합이 트랜잭션에 포함되어 있는지를 판단해야 한다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. 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  <a:sym typeface="Wingdings" panose="05000000000000000000" pitchFamily="2" charset="2"/>
              </a:rPr>
              <a:t>많은 비교 연산이 필요함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anose="05000000000000000000" pitchFamily="2" charset="2"/>
              </a:rPr>
              <a:t>!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endParaRPr lang="en-US" altLang="ko-KR" sz="1800" b="0" dirty="0">
              <a:solidFill>
                <a:srgbClr val="000000"/>
              </a:solidFill>
              <a:ea typeface="HY헤드라인M" pitchFamily="18" charset="-127"/>
              <a:sym typeface="Wingdings" panose="05000000000000000000" pitchFamily="2" charset="2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endParaRPr lang="en-US" altLang="ko-KR" sz="1800" b="0" dirty="0" smtClean="0">
              <a:solidFill>
                <a:srgbClr val="000000"/>
              </a:solidFill>
              <a:ea typeface="HY헤드라인M" pitchFamily="18" charset="-127"/>
              <a:sym typeface="Wingdings" panose="05000000000000000000" pitchFamily="2" charset="2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endParaRPr lang="en-US" altLang="ko-KR" sz="1800" b="0" dirty="0">
              <a:solidFill>
                <a:srgbClr val="000000"/>
              </a:solidFill>
              <a:ea typeface="HY헤드라인M" pitchFamily="18" charset="-127"/>
              <a:sym typeface="Wingdings" panose="05000000000000000000" pitchFamily="2" charset="2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endParaRPr lang="en-US" altLang="ko-KR" sz="1800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비교 횟수를 줄이기 위해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, 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후보들을 </a:t>
            </a:r>
            <a:r>
              <a:rPr lang="ko-KR" altLang="en-US" b="0" dirty="0" err="1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해쉬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 구조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(hash structure)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에 관리한다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.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9" y="2328242"/>
            <a:ext cx="4750668" cy="1810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481215"/>
            <a:ext cx="4727698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601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24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7002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빈발 항목집합 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  <a:sym typeface="Wingdings" panose="05000000000000000000" pitchFamily="2" charset="2"/>
              </a:rPr>
              <a:t>연관규칙 생성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467088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빈발 항목집합 </a:t>
            </a:r>
            <a:r>
              <a:rPr lang="en-US" altLang="ko-KR" sz="2000" b="0" dirty="0" smtClean="0">
                <a:ea typeface="HY헤드라인M" pitchFamily="18" charset="-127"/>
              </a:rPr>
              <a:t>L</a:t>
            </a:r>
            <a:r>
              <a:rPr lang="ko-KR" altLang="en-US" sz="2000" b="0" dirty="0" smtClean="0">
                <a:ea typeface="HY헤드라인M" pitchFamily="18" charset="-127"/>
              </a:rPr>
              <a:t>이 주어졌을 때</a:t>
            </a:r>
            <a:r>
              <a:rPr lang="en-US" altLang="ko-KR" sz="2000" b="0" dirty="0" smtClean="0">
                <a:ea typeface="HY헤드라인M" pitchFamily="18" charset="-127"/>
              </a:rPr>
              <a:t>,</a:t>
            </a:r>
            <a:br>
              <a:rPr lang="en-US" altLang="ko-KR" sz="2000" b="0" dirty="0" smtClean="0">
                <a:ea typeface="HY헤드라인M" pitchFamily="18" charset="-127"/>
              </a:rPr>
            </a:br>
            <a:r>
              <a:rPr lang="en-US" altLang="ko-KR" sz="2000" b="0" dirty="0" smtClean="0">
                <a:ea typeface="HY헤드라인M" pitchFamily="18" charset="-127"/>
              </a:rPr>
              <a:t>L</a:t>
            </a:r>
            <a:r>
              <a:rPr lang="ko-KR" altLang="en-US" sz="2000" b="0" dirty="0" smtClean="0">
                <a:ea typeface="HY헤드라인M" pitchFamily="18" charset="-127"/>
              </a:rPr>
              <a:t>의 공집합을 제외한 각 부분집합인</a:t>
            </a:r>
            <a:r>
              <a:rPr lang="en-US" altLang="ko-KR" sz="2000" b="0" dirty="0" smtClean="0">
                <a:ea typeface="HY헤드라인M" pitchFamily="18" charset="-127"/>
              </a:rPr>
              <a:t> f(f </a:t>
            </a:r>
            <a:r>
              <a:rPr lang="en-US" altLang="ko-KR" sz="2000" b="0" dirty="0" smtClean="0">
                <a:ea typeface="HY헤드라인M" pitchFamily="18" charset="-127"/>
                <a:sym typeface="Symbol"/>
              </a:rPr>
              <a:t> L)</a:t>
            </a:r>
            <a:r>
              <a:rPr lang="ko-KR" altLang="en-US" sz="2000" b="0" dirty="0" smtClean="0">
                <a:ea typeface="HY헤드라인M" pitchFamily="18" charset="-127"/>
                <a:sym typeface="Symbol"/>
              </a:rPr>
              <a:t>에 대해</a:t>
            </a:r>
            <a:r>
              <a:rPr lang="en-US" altLang="ko-KR" sz="2000" b="0" dirty="0" smtClean="0">
                <a:ea typeface="HY헤드라인M" pitchFamily="18" charset="-127"/>
                <a:sym typeface="Symbol"/>
              </a:rPr>
              <a:t>,</a:t>
            </a:r>
            <a:br>
              <a:rPr lang="en-US" altLang="ko-KR" sz="2000" b="0" dirty="0" smtClean="0">
                <a:ea typeface="HY헤드라인M" pitchFamily="18" charset="-127"/>
                <a:sym typeface="Symbol"/>
              </a:rPr>
            </a:br>
            <a:r>
              <a:rPr lang="ko-KR" altLang="en-US" sz="2000" b="0" dirty="0">
                <a:ea typeface="HY헤드라인M" pitchFamily="18" charset="-127"/>
              </a:rPr>
              <a:t>주어진 최소신뢰도</a:t>
            </a:r>
            <a:r>
              <a:rPr lang="en-US" altLang="ko-KR" sz="2000" b="0" dirty="0">
                <a:ea typeface="HY헤드라인M" pitchFamily="18" charset="-127"/>
              </a:rPr>
              <a:t>(</a:t>
            </a:r>
            <a:r>
              <a:rPr lang="en-US" altLang="ko-KR" sz="2000" b="0" i="1" dirty="0" err="1">
                <a:ea typeface="HY헤드라인M" pitchFamily="18" charset="-127"/>
              </a:rPr>
              <a:t>minconf</a:t>
            </a:r>
            <a:r>
              <a:rPr lang="en-US" altLang="ko-KR" sz="2000" b="0" dirty="0">
                <a:ea typeface="HY헤드라인M" pitchFamily="18" charset="-127"/>
              </a:rPr>
              <a:t>)</a:t>
            </a:r>
            <a:r>
              <a:rPr lang="ko-KR" altLang="en-US" sz="2000" b="0" dirty="0">
                <a:ea typeface="HY헤드라인M" pitchFamily="18" charset="-127"/>
              </a:rPr>
              <a:t>를 만족하는 </a:t>
            </a:r>
            <a:r>
              <a:rPr lang="en-US" altLang="ko-KR" sz="2000" b="0" dirty="0" smtClean="0">
                <a:ea typeface="HY헤드라인M" pitchFamily="18" charset="-127"/>
              </a:rPr>
              <a:t>f </a:t>
            </a:r>
            <a:r>
              <a:rPr kumimoji="0" lang="en-US" altLang="ko-KR" sz="2000" b="0" dirty="0">
                <a:solidFill>
                  <a:srgbClr val="000000"/>
                </a:solidFill>
                <a:latin typeface="Arial" charset="0"/>
                <a:ea typeface="굴림" charset="-127"/>
                <a:sym typeface="Symbol Tiger"/>
              </a:rPr>
              <a:t></a:t>
            </a:r>
            <a:r>
              <a:rPr lang="en-US" altLang="ko-KR" sz="2000" b="0" dirty="0">
                <a:ea typeface="HY헤드라인M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2000" b="0" dirty="0">
                <a:ea typeface="HY헤드라인M" pitchFamily="18" charset="-127"/>
              </a:rPr>
              <a:t>L </a:t>
            </a:r>
            <a:r>
              <a:rPr lang="en-US" altLang="ko-KR" sz="2000" b="0" dirty="0" smtClean="0">
                <a:ea typeface="HY헤드라인M" pitchFamily="18" charset="-127"/>
                <a:sym typeface="Symbol Tiger"/>
              </a:rPr>
              <a:t></a:t>
            </a:r>
            <a:r>
              <a:rPr lang="en-US" altLang="ko-KR" sz="2000" b="0" dirty="0" smtClean="0">
                <a:ea typeface="HY헤드라인M" pitchFamily="18" charset="-127"/>
              </a:rPr>
              <a:t> f</a:t>
            </a:r>
            <a:r>
              <a:rPr lang="ko-KR" altLang="en-US" sz="2000" b="0" dirty="0" smtClean="0">
                <a:ea typeface="HY헤드라인M" pitchFamily="18" charset="-127"/>
              </a:rPr>
              <a:t>의 규칙이 찾아라</a:t>
            </a:r>
            <a:r>
              <a:rPr lang="en-US" altLang="ko-KR" sz="2000" b="0" dirty="0" smtClean="0">
                <a:ea typeface="HY헤드라인M" pitchFamily="18" charset="-127"/>
              </a:rPr>
              <a:t>.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1879600" algn="l"/>
                <a:tab pos="3225800" algn="l"/>
                <a:tab pos="4664075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만일 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{A, B, C, D}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가 빈발항목 집합이라면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, 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후보 규칙은 다음과 같다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.</a:t>
            </a:r>
            <a:b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</a:br>
            <a:r>
              <a:rPr lang="en-US" altLang="ko-KR" b="0" dirty="0">
                <a:ea typeface="굴림" charset="-127"/>
                <a:sym typeface="Symbol" pitchFamily="18" charset="2"/>
              </a:rPr>
              <a:t>ABC </a:t>
            </a:r>
            <a:r>
              <a:rPr kumimoji="0" lang="en-US" altLang="ko-KR" b="0" dirty="0">
                <a:solidFill>
                  <a:srgbClr val="000000"/>
                </a:solidFill>
                <a:latin typeface="Arial" charset="0"/>
                <a:ea typeface="굴림" charset="-127"/>
                <a:sym typeface="Symbol Tiger"/>
              </a:rPr>
              <a:t> </a:t>
            </a:r>
            <a:r>
              <a:rPr lang="en-US" altLang="ko-KR" b="0" dirty="0" smtClean="0">
                <a:ea typeface="굴림" charset="-127"/>
                <a:sym typeface="Symbol" pitchFamily="18" charset="2"/>
              </a:rPr>
              <a:t>D,	ABD </a:t>
            </a:r>
            <a:r>
              <a:rPr kumimoji="0" lang="en-US" altLang="ko-KR" b="0" dirty="0">
                <a:solidFill>
                  <a:srgbClr val="000000"/>
                </a:solidFill>
                <a:latin typeface="Arial" charset="0"/>
                <a:ea typeface="굴림" charset="-127"/>
                <a:sym typeface="Symbol Tiger"/>
              </a:rPr>
              <a:t> </a:t>
            </a:r>
            <a:r>
              <a:rPr lang="en-US" altLang="ko-KR" b="0" dirty="0" smtClean="0">
                <a:ea typeface="굴림" charset="-127"/>
                <a:sym typeface="Symbol" pitchFamily="18" charset="2"/>
              </a:rPr>
              <a:t>C,	ACD </a:t>
            </a:r>
            <a:r>
              <a:rPr kumimoji="0" lang="en-US" altLang="ko-KR" b="0" dirty="0">
                <a:solidFill>
                  <a:srgbClr val="000000"/>
                </a:solidFill>
                <a:latin typeface="Arial" charset="0"/>
                <a:ea typeface="굴림" charset="-127"/>
                <a:sym typeface="Symbol Tiger"/>
              </a:rPr>
              <a:t> </a:t>
            </a:r>
            <a:r>
              <a:rPr lang="en-US" altLang="ko-KR" b="0" dirty="0" smtClean="0">
                <a:ea typeface="굴림" charset="-127"/>
                <a:sym typeface="Symbol" pitchFamily="18" charset="2"/>
              </a:rPr>
              <a:t>B</a:t>
            </a:r>
            <a:r>
              <a:rPr lang="en-US" altLang="ko-KR" b="0" dirty="0">
                <a:ea typeface="굴림" charset="-127"/>
                <a:sym typeface="Symbol" pitchFamily="18" charset="2"/>
              </a:rPr>
              <a:t>, 	BCD </a:t>
            </a:r>
            <a:r>
              <a:rPr kumimoji="0" lang="en-US" altLang="ko-KR" b="0" dirty="0">
                <a:solidFill>
                  <a:srgbClr val="000000"/>
                </a:solidFill>
                <a:latin typeface="Arial" charset="0"/>
                <a:ea typeface="굴림" charset="-127"/>
                <a:sym typeface="Symbol Tiger"/>
              </a:rPr>
              <a:t> </a:t>
            </a:r>
            <a:r>
              <a:rPr lang="en-US" altLang="ko-KR" b="0" dirty="0" smtClean="0">
                <a:ea typeface="굴림" charset="-127"/>
                <a:sym typeface="Symbol" pitchFamily="18" charset="2"/>
              </a:rPr>
              <a:t>A</a:t>
            </a:r>
            <a:r>
              <a:rPr lang="en-US" altLang="ko-KR" b="0" dirty="0">
                <a:ea typeface="굴림" charset="-127"/>
                <a:sym typeface="Symbol" pitchFamily="18" charset="2"/>
              </a:rPr>
              <a:t>, </a:t>
            </a:r>
            <a:br>
              <a:rPr lang="en-US" altLang="ko-KR" b="0" dirty="0">
                <a:ea typeface="굴림" charset="-127"/>
                <a:sym typeface="Symbol" pitchFamily="18" charset="2"/>
              </a:rPr>
            </a:br>
            <a:r>
              <a:rPr lang="en-US" altLang="ko-KR" b="0" dirty="0">
                <a:ea typeface="굴림" charset="-127"/>
                <a:sym typeface="Symbol" pitchFamily="18" charset="2"/>
              </a:rPr>
              <a:t>A </a:t>
            </a:r>
            <a:r>
              <a:rPr kumimoji="0" lang="en-US" altLang="ko-KR" b="0" dirty="0">
                <a:solidFill>
                  <a:srgbClr val="000000"/>
                </a:solidFill>
                <a:latin typeface="Arial" charset="0"/>
                <a:ea typeface="굴림" charset="-127"/>
                <a:sym typeface="Symbol Tiger"/>
              </a:rPr>
              <a:t> </a:t>
            </a:r>
            <a:r>
              <a:rPr lang="en-US" altLang="ko-KR" b="0" dirty="0" smtClean="0">
                <a:ea typeface="굴림" charset="-127"/>
                <a:sym typeface="Symbol" pitchFamily="18" charset="2"/>
              </a:rPr>
              <a:t>BCD,	B </a:t>
            </a:r>
            <a:r>
              <a:rPr kumimoji="0" lang="en-US" altLang="ko-KR" b="0" dirty="0">
                <a:solidFill>
                  <a:srgbClr val="000000"/>
                </a:solidFill>
                <a:latin typeface="Arial" charset="0"/>
                <a:ea typeface="굴림" charset="-127"/>
                <a:sym typeface="Symbol Tiger"/>
              </a:rPr>
              <a:t> </a:t>
            </a:r>
            <a:r>
              <a:rPr lang="en-US" altLang="ko-KR" b="0" dirty="0" smtClean="0">
                <a:ea typeface="굴림" charset="-127"/>
                <a:sym typeface="Symbol" pitchFamily="18" charset="2"/>
              </a:rPr>
              <a:t>ACD,	C </a:t>
            </a:r>
            <a:r>
              <a:rPr lang="en-US" altLang="ko-KR" b="0" dirty="0">
                <a:ea typeface="굴림" charset="-127"/>
                <a:sym typeface="Symbol" pitchFamily="18" charset="2"/>
              </a:rPr>
              <a:t>ABD, 	D </a:t>
            </a:r>
            <a:r>
              <a:rPr kumimoji="0" lang="en-US" altLang="ko-KR" b="0" dirty="0">
                <a:solidFill>
                  <a:srgbClr val="000000"/>
                </a:solidFill>
                <a:latin typeface="Arial" charset="0"/>
                <a:ea typeface="굴림" charset="-127"/>
                <a:sym typeface="Symbol Tiger"/>
              </a:rPr>
              <a:t> </a:t>
            </a:r>
            <a:r>
              <a:rPr lang="en-US" altLang="ko-KR" b="0" dirty="0" smtClean="0">
                <a:ea typeface="굴림" charset="-127"/>
                <a:sym typeface="Symbol" pitchFamily="18" charset="2"/>
              </a:rPr>
              <a:t>ABC,</a:t>
            </a:r>
            <a:r>
              <a:rPr lang="en-US" altLang="ko-KR" b="0" dirty="0">
                <a:ea typeface="굴림" charset="-127"/>
                <a:sym typeface="Symbol" pitchFamily="18" charset="2"/>
              </a:rPr>
              <a:t/>
            </a:r>
            <a:br>
              <a:rPr lang="en-US" altLang="ko-KR" b="0" dirty="0">
                <a:ea typeface="굴림" charset="-127"/>
                <a:sym typeface="Symbol" pitchFamily="18" charset="2"/>
              </a:rPr>
            </a:br>
            <a:r>
              <a:rPr lang="en-US" altLang="ko-KR" b="0" dirty="0">
                <a:ea typeface="굴림" charset="-127"/>
                <a:sym typeface="Symbol" pitchFamily="18" charset="2"/>
              </a:rPr>
              <a:t>AB </a:t>
            </a:r>
            <a:r>
              <a:rPr kumimoji="0" lang="en-US" altLang="ko-KR" b="0" dirty="0">
                <a:solidFill>
                  <a:srgbClr val="000000"/>
                </a:solidFill>
                <a:latin typeface="Arial" charset="0"/>
                <a:ea typeface="굴림" charset="-127"/>
                <a:sym typeface="Symbol Tiger"/>
              </a:rPr>
              <a:t> </a:t>
            </a:r>
            <a:r>
              <a:rPr lang="en-US" altLang="ko-KR" b="0" dirty="0" smtClean="0">
                <a:ea typeface="굴림" charset="-127"/>
                <a:sym typeface="Symbol" pitchFamily="18" charset="2"/>
              </a:rPr>
              <a:t>CD,	AC </a:t>
            </a:r>
            <a:r>
              <a:rPr kumimoji="0" lang="en-US" altLang="ko-KR" b="0" dirty="0">
                <a:solidFill>
                  <a:srgbClr val="000000"/>
                </a:solidFill>
                <a:latin typeface="Arial" charset="0"/>
                <a:ea typeface="굴림" charset="-127"/>
                <a:sym typeface="Symbol Tiger"/>
              </a:rPr>
              <a:t></a:t>
            </a:r>
            <a:r>
              <a:rPr lang="en-US" altLang="ko-KR" b="0" dirty="0" smtClean="0">
                <a:ea typeface="굴림" charset="-127"/>
                <a:sym typeface="Symbol" pitchFamily="18" charset="2"/>
              </a:rPr>
              <a:t> </a:t>
            </a:r>
            <a:r>
              <a:rPr lang="en-US" altLang="ko-KR" b="0" dirty="0">
                <a:ea typeface="굴림" charset="-127"/>
                <a:sym typeface="Symbol" pitchFamily="18" charset="2"/>
              </a:rPr>
              <a:t>BD, 	AD </a:t>
            </a:r>
            <a:r>
              <a:rPr kumimoji="0" lang="en-US" altLang="ko-KR" b="0" dirty="0">
                <a:solidFill>
                  <a:srgbClr val="000000"/>
                </a:solidFill>
                <a:latin typeface="Arial" charset="0"/>
                <a:ea typeface="굴림" charset="-127"/>
                <a:sym typeface="Symbol Tiger"/>
              </a:rPr>
              <a:t></a:t>
            </a:r>
            <a:r>
              <a:rPr lang="en-US" altLang="ko-KR" b="0" dirty="0" smtClean="0">
                <a:ea typeface="굴림" charset="-127"/>
                <a:sym typeface="Symbol" pitchFamily="18" charset="2"/>
              </a:rPr>
              <a:t> </a:t>
            </a:r>
            <a:r>
              <a:rPr lang="en-US" altLang="ko-KR" b="0" dirty="0">
                <a:ea typeface="굴림" charset="-127"/>
                <a:sym typeface="Symbol" pitchFamily="18" charset="2"/>
              </a:rPr>
              <a:t>BC, 	BC </a:t>
            </a:r>
            <a:r>
              <a:rPr kumimoji="0" lang="en-US" altLang="ko-KR" b="0" dirty="0">
                <a:solidFill>
                  <a:srgbClr val="000000"/>
                </a:solidFill>
                <a:latin typeface="Arial" charset="0"/>
                <a:ea typeface="굴림" charset="-127"/>
                <a:sym typeface="Symbol Tiger"/>
              </a:rPr>
              <a:t> </a:t>
            </a:r>
            <a:r>
              <a:rPr lang="en-US" altLang="ko-KR" b="0" dirty="0" smtClean="0">
                <a:ea typeface="굴림" charset="-127"/>
                <a:sym typeface="Symbol" pitchFamily="18" charset="2"/>
              </a:rPr>
              <a:t>AD</a:t>
            </a:r>
            <a:r>
              <a:rPr lang="en-US" altLang="ko-KR" b="0" dirty="0">
                <a:ea typeface="굴림" charset="-127"/>
                <a:sym typeface="Symbol" pitchFamily="18" charset="2"/>
              </a:rPr>
              <a:t>, </a:t>
            </a:r>
            <a:br>
              <a:rPr lang="en-US" altLang="ko-KR" b="0" dirty="0">
                <a:ea typeface="굴림" charset="-127"/>
                <a:sym typeface="Symbol" pitchFamily="18" charset="2"/>
              </a:rPr>
            </a:br>
            <a:r>
              <a:rPr lang="en-US" altLang="ko-KR" b="0" dirty="0">
                <a:ea typeface="굴림" charset="-127"/>
                <a:sym typeface="Symbol" pitchFamily="18" charset="2"/>
              </a:rPr>
              <a:t>BD </a:t>
            </a:r>
            <a:r>
              <a:rPr kumimoji="0" lang="en-US" altLang="ko-KR" b="0" dirty="0">
                <a:solidFill>
                  <a:srgbClr val="000000"/>
                </a:solidFill>
                <a:latin typeface="Arial" charset="0"/>
                <a:ea typeface="굴림" charset="-127"/>
                <a:sym typeface="Symbol Tiger"/>
              </a:rPr>
              <a:t> </a:t>
            </a:r>
            <a:r>
              <a:rPr lang="en-US" altLang="ko-KR" b="0" dirty="0" smtClean="0">
                <a:ea typeface="굴림" charset="-127"/>
                <a:sym typeface="Symbol" pitchFamily="18" charset="2"/>
              </a:rPr>
              <a:t>AC,	CD </a:t>
            </a:r>
            <a:r>
              <a:rPr kumimoji="0" lang="en-US" altLang="ko-KR" b="0" dirty="0">
                <a:solidFill>
                  <a:srgbClr val="000000"/>
                </a:solidFill>
                <a:latin typeface="Arial" charset="0"/>
                <a:ea typeface="굴림" charset="-127"/>
                <a:sym typeface="Symbol Tiger"/>
              </a:rPr>
              <a:t> </a:t>
            </a:r>
            <a:r>
              <a:rPr lang="en-US" altLang="ko-KR" b="0" dirty="0" smtClean="0">
                <a:ea typeface="굴림" charset="-127"/>
                <a:sym typeface="Symbol" pitchFamily="18" charset="2"/>
              </a:rPr>
              <a:t>AB</a:t>
            </a:r>
            <a:endParaRPr lang="en-US" altLang="ko-KR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만일 </a:t>
            </a:r>
            <a:r>
              <a:rPr lang="en-US" altLang="ko-KR" sz="2000" b="0" dirty="0" smtClean="0">
                <a:ea typeface="HY헤드라인M" pitchFamily="18" charset="-127"/>
              </a:rPr>
              <a:t>|L| = k</a:t>
            </a:r>
            <a:r>
              <a:rPr lang="ko-KR" altLang="en-US" sz="2000" b="0" dirty="0" smtClean="0">
                <a:ea typeface="HY헤드라인M" pitchFamily="18" charset="-127"/>
              </a:rPr>
              <a:t>라면</a:t>
            </a:r>
            <a:r>
              <a:rPr lang="en-US" altLang="ko-KR" sz="2000" b="0" dirty="0" smtClean="0">
                <a:ea typeface="HY헤드라인M" pitchFamily="18" charset="-127"/>
              </a:rPr>
              <a:t>, 2</a:t>
            </a:r>
            <a:r>
              <a:rPr lang="en-US" altLang="ko-KR" sz="2000" b="0" baseline="30000" dirty="0" smtClean="0">
                <a:ea typeface="HY헤드라인M" pitchFamily="18" charset="-127"/>
              </a:rPr>
              <a:t>k</a:t>
            </a:r>
            <a:r>
              <a:rPr lang="en-US" altLang="ko-KR" sz="2000" b="0" dirty="0" smtClean="0">
                <a:ea typeface="HY헤드라인M" pitchFamily="18" charset="-127"/>
              </a:rPr>
              <a:t> </a:t>
            </a:r>
            <a:r>
              <a:rPr lang="en-US" altLang="ko-KR" sz="2000" b="0" dirty="0" smtClean="0">
                <a:ea typeface="HY헤드라인M" pitchFamily="18" charset="-127"/>
                <a:sym typeface="Symbol Tiger"/>
              </a:rPr>
              <a:t></a:t>
            </a:r>
            <a:r>
              <a:rPr lang="en-US" altLang="ko-KR" sz="2000" b="0" dirty="0" smtClean="0">
                <a:ea typeface="HY헤드라인M" pitchFamily="18" charset="-127"/>
              </a:rPr>
              <a:t> 2</a:t>
            </a:r>
            <a:r>
              <a:rPr lang="ko-KR" altLang="en-US" sz="2000" b="0" dirty="0" smtClean="0">
                <a:ea typeface="HY헤드라인M" pitchFamily="18" charset="-127"/>
              </a:rPr>
              <a:t>개의 후보 규칙이 생성된다</a:t>
            </a:r>
            <a:r>
              <a:rPr lang="en-US" altLang="ko-KR" sz="2000" b="0" dirty="0" smtClean="0">
                <a:ea typeface="HY헤드라인M" pitchFamily="18" charset="-127"/>
              </a:rPr>
              <a:t>. 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ea typeface="HY헤드라인M" pitchFamily="18" charset="-127"/>
              </a:rPr>
              <a:t>전체집합</a:t>
            </a:r>
            <a:r>
              <a:rPr lang="en-US" altLang="ko-KR" b="0" dirty="0" smtClean="0">
                <a:ea typeface="HY헤드라인M" pitchFamily="18" charset="-127"/>
              </a:rPr>
              <a:t>(L </a:t>
            </a:r>
            <a:r>
              <a:rPr kumimoji="0" lang="en-US" altLang="ko-KR" b="0" dirty="0" smtClean="0">
                <a:solidFill>
                  <a:srgbClr val="000000"/>
                </a:solidFill>
                <a:latin typeface="Arial" charset="0"/>
                <a:ea typeface="굴림" charset="-127"/>
                <a:sym typeface="Symbol Tiger"/>
              </a:rPr>
              <a:t> </a:t>
            </a:r>
            <a:r>
              <a:rPr lang="en-US" altLang="ko-KR" b="0" dirty="0" smtClean="0">
                <a:ea typeface="HY헤드라인M" pitchFamily="18" charset="-127"/>
                <a:sym typeface="Symbol Tiger"/>
              </a:rPr>
              <a:t>)</a:t>
            </a:r>
            <a:r>
              <a:rPr lang="ko-KR" altLang="en-US" b="0" dirty="0" smtClean="0">
                <a:ea typeface="HY헤드라인M" pitchFamily="18" charset="-127"/>
                <a:sym typeface="Symbol Tiger"/>
              </a:rPr>
              <a:t>과 공집합</a:t>
            </a:r>
            <a:r>
              <a:rPr lang="en-US" altLang="ko-KR" b="0" dirty="0" smtClean="0">
                <a:ea typeface="HY헤드라인M" pitchFamily="18" charset="-127"/>
                <a:sym typeface="Symbol Tiger"/>
              </a:rPr>
              <a:t>( </a:t>
            </a:r>
            <a:r>
              <a:rPr kumimoji="0" lang="en-US" altLang="ko-KR" b="0" dirty="0" smtClean="0">
                <a:solidFill>
                  <a:srgbClr val="000000"/>
                </a:solidFill>
                <a:latin typeface="Arial" charset="0"/>
                <a:ea typeface="굴림" charset="-127"/>
                <a:sym typeface="Symbol Tiger"/>
              </a:rPr>
              <a:t> L)</a:t>
            </a:r>
            <a:r>
              <a:rPr lang="ko-KR" altLang="en-US" b="0" dirty="0" smtClean="0">
                <a:ea typeface="HY헤드라인M" pitchFamily="18" charset="-127"/>
                <a:sym typeface="Symbol Tiger"/>
              </a:rPr>
              <a:t>을 제외한 부분집합의 </a:t>
            </a:r>
            <a:r>
              <a:rPr lang="en-US" altLang="ko-KR" b="0" dirty="0" smtClean="0">
                <a:ea typeface="HY헤드라인M" pitchFamily="18" charset="-127"/>
                <a:sym typeface="Symbol Tiger"/>
              </a:rPr>
              <a:t/>
            </a:r>
            <a:br>
              <a:rPr lang="en-US" altLang="ko-KR" b="0" dirty="0" smtClean="0">
                <a:ea typeface="HY헤드라인M" pitchFamily="18" charset="-127"/>
                <a:sym typeface="Symbol Tiger"/>
              </a:rPr>
            </a:br>
            <a:r>
              <a:rPr lang="ko-KR" altLang="en-US" b="0" dirty="0" smtClean="0">
                <a:ea typeface="HY헤드라인M" pitchFamily="18" charset="-127"/>
                <a:sym typeface="Symbol Tiger"/>
              </a:rPr>
              <a:t>개수에 해당한다</a:t>
            </a:r>
            <a:r>
              <a:rPr lang="en-US" altLang="ko-KR" b="0" dirty="0" smtClean="0">
                <a:ea typeface="HY헤드라인M" pitchFamily="18" charset="-127"/>
                <a:sym typeface="Symbol Tiger"/>
              </a:rPr>
              <a:t>.</a:t>
            </a:r>
            <a:endParaRPr lang="en-US" altLang="ko-KR" b="0" dirty="0" smtClean="0">
              <a:ea typeface="HY헤드라인M" pitchFamily="18" charset="-127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561" y="3645024"/>
            <a:ext cx="2421473" cy="2636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601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25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7002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연관규칙 생성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0" name="Text Box 7"/>
              <p:cNvSpPr txBox="1">
                <a:spLocks noChangeArrowheads="1"/>
              </p:cNvSpPr>
              <p:nvPr/>
            </p:nvSpPr>
            <p:spPr bwMode="auto">
              <a:xfrm>
                <a:off x="323850" y="936625"/>
                <a:ext cx="8569325" cy="536588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36000" tIns="36000" rIns="36000" bIns="36000">
                <a:spAutoFit/>
              </a:bodyPr>
              <a:lstStyle/>
              <a:p>
                <a:pPr marL="292100" indent="-292100">
                  <a:lnSpc>
                    <a:spcPct val="150000"/>
                  </a:lnSpc>
                  <a:spcBef>
                    <a:spcPct val="10000"/>
                  </a:spcBef>
                  <a:spcAft>
                    <a:spcPct val="10000"/>
                  </a:spcAft>
                  <a:buFont typeface="Wingdings" pitchFamily="2" charset="2"/>
                  <a:buBlip>
                    <a:blip r:embed="rId3"/>
                  </a:buBlip>
                  <a:tabLst>
                    <a:tab pos="268288" algn="l"/>
                  </a:tabLst>
                </a:pPr>
                <a:r>
                  <a:rPr lang="ko-KR" altLang="en-US" sz="2000" b="0" dirty="0" smtClean="0">
                    <a:ea typeface="HY헤드라인M" pitchFamily="18" charset="-127"/>
                  </a:rPr>
                  <a:t>빈발 항목집합으로부터 연관규칙을 효율적으로 생성하는 방법은</a:t>
                </a:r>
                <a:r>
                  <a:rPr lang="en-US" altLang="ko-KR" sz="2000" b="0" dirty="0" smtClean="0">
                    <a:ea typeface="HY헤드라인M" pitchFamily="18" charset="-127"/>
                  </a:rPr>
                  <a:t>?</a:t>
                </a:r>
              </a:p>
              <a:p>
                <a:pPr marL="530225" lvl="1" indent="-236538">
                  <a:lnSpc>
                    <a:spcPct val="15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000000"/>
                  </a:buClr>
                  <a:buFontTx/>
                  <a:buChar char="•"/>
                  <a:tabLst>
                    <a:tab pos="268288" algn="l"/>
                  </a:tabLst>
                </a:pPr>
                <a:r>
                  <a:rPr lang="ko-KR" altLang="en-US" b="0" dirty="0" smtClean="0">
                    <a:solidFill>
                      <a:srgbClr val="000000"/>
                    </a:solidFill>
                    <a:ea typeface="HY헤드라인M" pitchFamily="18" charset="-127"/>
                  </a:rPr>
                  <a:t>신뢰도는 </a:t>
                </a:r>
                <a:r>
                  <a:rPr lang="en-US" altLang="ko-KR" b="0" dirty="0" smtClean="0">
                    <a:solidFill>
                      <a:srgbClr val="000000"/>
                    </a:solidFill>
                    <a:ea typeface="HY헤드라인M" pitchFamily="18" charset="-127"/>
                  </a:rPr>
                  <a:t>anti-monotone </a:t>
                </a:r>
                <a:r>
                  <a:rPr lang="ko-KR" altLang="en-US" b="0" dirty="0" smtClean="0">
                    <a:solidFill>
                      <a:srgbClr val="000000"/>
                    </a:solidFill>
                    <a:ea typeface="HY헤드라인M" pitchFamily="18" charset="-127"/>
                  </a:rPr>
                  <a:t>성질을 가지지 않는다</a:t>
                </a:r>
                <a:r>
                  <a:rPr lang="en-US" altLang="ko-KR" b="0" dirty="0" smtClean="0">
                    <a:solidFill>
                      <a:srgbClr val="000000"/>
                    </a:solidFill>
                    <a:ea typeface="HY헤드라인M" pitchFamily="18" charset="-127"/>
                  </a:rPr>
                  <a:t>. </a:t>
                </a:r>
                <a:r>
                  <a:rPr lang="en-US" altLang="ko-KR" b="0" dirty="0" smtClean="0">
                    <a:solidFill>
                      <a:srgbClr val="000000"/>
                    </a:solidFill>
                    <a:ea typeface="HY헤드라인M" pitchFamily="18" charset="-127"/>
                    <a:sym typeface="Wingdings" panose="05000000000000000000" pitchFamily="2" charset="2"/>
                  </a:rPr>
                  <a:t> </a:t>
                </a:r>
                <a:r>
                  <a:rPr lang="en-US" altLang="ko-KR" b="0" dirty="0" err="1" smtClean="0">
                    <a:solidFill>
                      <a:srgbClr val="000000"/>
                    </a:solidFill>
                    <a:ea typeface="HY헤드라인M" pitchFamily="18" charset="-127"/>
                    <a:sym typeface="Wingdings" panose="05000000000000000000" pitchFamily="2" charset="2"/>
                  </a:rPr>
                  <a:t>Apriori</a:t>
                </a:r>
                <a:r>
                  <a:rPr lang="en-US" altLang="ko-KR" b="0" dirty="0" smtClean="0">
                    <a:solidFill>
                      <a:srgbClr val="000000"/>
                    </a:solidFill>
                    <a:ea typeface="HY헤드라인M" pitchFamily="18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b="0" dirty="0" smtClean="0">
                    <a:solidFill>
                      <a:srgbClr val="000000"/>
                    </a:solidFill>
                    <a:ea typeface="HY헤드라인M" pitchFamily="18" charset="-127"/>
                    <a:sym typeface="Wingdings" panose="05000000000000000000" pitchFamily="2" charset="2"/>
                  </a:rPr>
                  <a:t>성질 사용이 어려움</a:t>
                </a:r>
                <a:endParaRPr lang="en-US" altLang="ko-KR" b="0" dirty="0" smtClean="0">
                  <a:solidFill>
                    <a:srgbClr val="000000"/>
                  </a:solidFill>
                  <a:ea typeface="HY헤드라인M" pitchFamily="18" charset="-127"/>
                </a:endParaRPr>
              </a:p>
              <a:p>
                <a:pPr marL="801688" lvl="2" indent="-266700">
                  <a:lnSpc>
                    <a:spcPct val="15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000000"/>
                  </a:buClr>
                  <a:buFont typeface="Symbol" panose="05050102010706020507" pitchFamily="18" charset="2"/>
                  <a:buChar char=""/>
                  <a:tabLst>
                    <a:tab pos="268288" algn="l"/>
                  </a:tabLst>
                </a:pPr>
                <a:r>
                  <a:rPr lang="ko-KR" altLang="en-US" b="0" dirty="0" smtClean="0">
                    <a:solidFill>
                      <a:srgbClr val="000000"/>
                    </a:solidFill>
                    <a:ea typeface="HY헤드라인M" pitchFamily="18" charset="-127"/>
                  </a:rPr>
                  <a:t>예</a:t>
                </a:r>
                <a:r>
                  <a:rPr lang="en-US" altLang="ko-KR" b="0" dirty="0" smtClean="0">
                    <a:solidFill>
                      <a:srgbClr val="000000"/>
                    </a:solidFill>
                    <a:ea typeface="HY헤드라인M" pitchFamily="18" charset="-127"/>
                  </a:rPr>
                  <a:t>: c(ABC </a:t>
                </a:r>
                <a:r>
                  <a:rPr kumimoji="0" lang="en-US" altLang="ko-KR" b="0" dirty="0" smtClean="0">
                    <a:solidFill>
                      <a:srgbClr val="000000"/>
                    </a:solidFill>
                    <a:latin typeface="Arial" charset="0"/>
                    <a:ea typeface="굴림" charset="-127"/>
                    <a:sym typeface="Symbol Tiger"/>
                  </a:rPr>
                  <a:t> D) can be larger or smaller than c(AB  D)</a:t>
                </a:r>
                <a:endParaRPr lang="en-US" altLang="ko-KR" b="0" dirty="0" smtClean="0">
                  <a:solidFill>
                    <a:srgbClr val="000000"/>
                  </a:solidFill>
                  <a:ea typeface="HY헤드라인M" pitchFamily="18" charset="-127"/>
                </a:endParaRPr>
              </a:p>
              <a:p>
                <a:pPr marL="530225" lvl="1" indent="-236538">
                  <a:lnSpc>
                    <a:spcPct val="15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000000"/>
                  </a:buClr>
                  <a:buFontTx/>
                  <a:buChar char="•"/>
                  <a:tabLst>
                    <a:tab pos="268288" algn="l"/>
                  </a:tabLst>
                </a:pPr>
                <a:r>
                  <a:rPr lang="ko-KR" altLang="en-US" b="0" dirty="0" smtClean="0">
                    <a:solidFill>
                      <a:srgbClr val="000000"/>
                    </a:solidFill>
                    <a:ea typeface="HY헤드라인M" pitchFamily="18" charset="-127"/>
                    <a:sym typeface="Wingdings" pitchFamily="2" charset="2"/>
                  </a:rPr>
                  <a:t>그러나</a:t>
                </a:r>
                <a:r>
                  <a:rPr lang="en-US" altLang="ko-KR" b="0" dirty="0" smtClean="0">
                    <a:solidFill>
                      <a:srgbClr val="000000"/>
                    </a:solidFill>
                    <a:ea typeface="HY헤드라인M" pitchFamily="18" charset="-127"/>
                    <a:sym typeface="Wingdings" pitchFamily="2" charset="2"/>
                  </a:rPr>
                  <a:t>, </a:t>
                </a:r>
                <a:r>
                  <a:rPr lang="ko-KR" altLang="en-US" b="0" dirty="0" smtClean="0">
                    <a:solidFill>
                      <a:srgbClr val="000000"/>
                    </a:solidFill>
                    <a:ea typeface="HY헤드라인M" pitchFamily="18" charset="-127"/>
                    <a:sym typeface="Wingdings" pitchFamily="2" charset="2"/>
                  </a:rPr>
                  <a:t>동일한 항목집합에서 생성된 규칙에 대해서는 </a:t>
                </a:r>
                <a:r>
                  <a:rPr lang="en-US" altLang="ko-KR" b="0" dirty="0" smtClean="0">
                    <a:solidFill>
                      <a:srgbClr val="000000"/>
                    </a:solidFill>
                    <a:ea typeface="HY헤드라인M" pitchFamily="18" charset="-127"/>
                    <a:sym typeface="Wingdings" pitchFamily="2" charset="2"/>
                  </a:rPr>
                  <a:t>anti-monotone </a:t>
                </a:r>
                <a:r>
                  <a:rPr lang="ko-KR" altLang="en-US" b="0" dirty="0" smtClean="0">
                    <a:solidFill>
                      <a:srgbClr val="000000"/>
                    </a:solidFill>
                    <a:ea typeface="HY헤드라인M" pitchFamily="18" charset="-127"/>
                    <a:sym typeface="Wingdings" pitchFamily="2" charset="2"/>
                  </a:rPr>
                  <a:t>성질이 성립한다</a:t>
                </a:r>
                <a:r>
                  <a:rPr lang="en-US" altLang="ko-KR" b="0" dirty="0" smtClean="0">
                    <a:solidFill>
                      <a:srgbClr val="000000"/>
                    </a:solidFill>
                    <a:ea typeface="HY헤드라인M" pitchFamily="18" charset="-127"/>
                    <a:sym typeface="Wingdings" pitchFamily="2" charset="2"/>
                  </a:rPr>
                  <a:t>.</a:t>
                </a:r>
              </a:p>
              <a:p>
                <a:pPr marL="801688" lvl="2" indent="-266700">
                  <a:lnSpc>
                    <a:spcPct val="15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000000"/>
                  </a:buClr>
                  <a:buFont typeface="Symbol" panose="05050102010706020507" pitchFamily="18" charset="2"/>
                  <a:buChar char=""/>
                  <a:tabLst>
                    <a:tab pos="268288" algn="l"/>
                  </a:tabLst>
                </a:pPr>
                <a:r>
                  <a:rPr lang="ko-KR" altLang="en-US" b="0" dirty="0" smtClean="0">
                    <a:solidFill>
                      <a:srgbClr val="000000"/>
                    </a:solidFill>
                    <a:ea typeface="HY헤드라인M" pitchFamily="18" charset="-127"/>
                    <a:sym typeface="Wingdings" pitchFamily="2" charset="2"/>
                  </a:rPr>
                  <a:t>예</a:t>
                </a:r>
                <a:r>
                  <a:rPr lang="en-US" altLang="ko-KR" b="0" dirty="0" smtClean="0">
                    <a:solidFill>
                      <a:srgbClr val="000000"/>
                    </a:solidFill>
                    <a:ea typeface="HY헤드라인M" pitchFamily="18" charset="-127"/>
                    <a:sym typeface="Wingdings" pitchFamily="2" charset="2"/>
                  </a:rPr>
                  <a:t>: L = {A, B, C, D}</a:t>
                </a:r>
                <a:br>
                  <a:rPr lang="en-US" altLang="ko-KR" b="0" dirty="0" smtClean="0">
                    <a:solidFill>
                      <a:srgbClr val="000000"/>
                    </a:solidFill>
                    <a:ea typeface="HY헤드라인M" pitchFamily="18" charset="-127"/>
                    <a:sym typeface="Wingdings" pitchFamily="2" charset="2"/>
                  </a:rPr>
                </a:br>
                <a:r>
                  <a:rPr lang="en-US" altLang="ko-KR" b="0" dirty="0" smtClean="0">
                    <a:solidFill>
                      <a:srgbClr val="000000"/>
                    </a:solidFill>
                    <a:ea typeface="HY헤드라인M" pitchFamily="18" charset="-127"/>
                    <a:sym typeface="Wingdings" pitchFamily="2" charset="2"/>
                  </a:rPr>
                  <a:t>c(ABC </a:t>
                </a:r>
                <a:r>
                  <a:rPr kumimoji="0" lang="en-US" altLang="ko-KR" b="0" dirty="0" smtClean="0">
                    <a:solidFill>
                      <a:srgbClr val="000000"/>
                    </a:solidFill>
                    <a:latin typeface="Arial" charset="0"/>
                    <a:ea typeface="굴림" charset="-127"/>
                    <a:sym typeface="Symbol Tiger"/>
                  </a:rPr>
                  <a:t> D</a:t>
                </a:r>
                <a:r>
                  <a:rPr lang="en-US" altLang="ko-KR" b="0" dirty="0" smtClean="0">
                    <a:solidFill>
                      <a:srgbClr val="000000"/>
                    </a:solidFill>
                    <a:ea typeface="HY헤드라인M" pitchFamily="18" charset="-127"/>
                    <a:sym typeface="Wingdings" pitchFamily="2" charset="2"/>
                  </a:rPr>
                  <a:t>) </a:t>
                </a:r>
                <a:r>
                  <a:rPr lang="en-US" altLang="ko-KR" b="0" dirty="0" smtClean="0">
                    <a:solidFill>
                      <a:srgbClr val="000000"/>
                    </a:solidFill>
                    <a:ea typeface="HY헤드라인M" pitchFamily="18" charset="-127"/>
                    <a:sym typeface="Symbol"/>
                  </a:rPr>
                  <a:t> </a:t>
                </a:r>
                <a:r>
                  <a:rPr lang="en-US" altLang="ko-KR" b="0" dirty="0" smtClean="0">
                    <a:solidFill>
                      <a:srgbClr val="000000"/>
                    </a:solidFill>
                    <a:ea typeface="HY헤드라인M" pitchFamily="18" charset="-127"/>
                    <a:sym typeface="Wingdings" pitchFamily="2" charset="2"/>
                  </a:rPr>
                  <a:t>c(AB </a:t>
                </a:r>
                <a:r>
                  <a:rPr kumimoji="0" lang="en-US" altLang="ko-KR" b="0" dirty="0">
                    <a:solidFill>
                      <a:srgbClr val="000000"/>
                    </a:solidFill>
                    <a:latin typeface="Arial" charset="0"/>
                    <a:ea typeface="굴림" charset="-127"/>
                    <a:sym typeface="Symbol Tiger"/>
                  </a:rPr>
                  <a:t> </a:t>
                </a:r>
                <a:r>
                  <a:rPr kumimoji="0" lang="en-US" altLang="ko-KR" b="0" dirty="0" smtClean="0">
                    <a:solidFill>
                      <a:srgbClr val="000000"/>
                    </a:solidFill>
                    <a:latin typeface="Arial" charset="0"/>
                    <a:ea typeface="굴림" charset="-127"/>
                    <a:sym typeface="Symbol Tiger"/>
                  </a:rPr>
                  <a:t>CD</a:t>
                </a:r>
                <a:r>
                  <a:rPr lang="en-US" altLang="ko-KR" b="0" dirty="0" smtClean="0">
                    <a:solidFill>
                      <a:srgbClr val="000000"/>
                    </a:solidFill>
                    <a:ea typeface="HY헤드라인M" pitchFamily="18" charset="-127"/>
                    <a:sym typeface="Wingdings" pitchFamily="2" charset="2"/>
                  </a:rPr>
                  <a:t>) </a:t>
                </a:r>
                <a:r>
                  <a:rPr lang="en-US" altLang="ko-KR" b="0" dirty="0">
                    <a:solidFill>
                      <a:srgbClr val="000000"/>
                    </a:solidFill>
                    <a:ea typeface="HY헤드라인M" pitchFamily="18" charset="-127"/>
                    <a:sym typeface="Symbol"/>
                  </a:rPr>
                  <a:t> </a:t>
                </a:r>
                <a:r>
                  <a:rPr lang="en-US" altLang="ko-KR" b="0" dirty="0" smtClean="0">
                    <a:solidFill>
                      <a:srgbClr val="000000"/>
                    </a:solidFill>
                    <a:ea typeface="HY헤드라인M" pitchFamily="18" charset="-127"/>
                    <a:sym typeface="Wingdings" pitchFamily="2" charset="2"/>
                  </a:rPr>
                  <a:t>c(A </a:t>
                </a:r>
                <a:r>
                  <a:rPr kumimoji="0" lang="en-US" altLang="ko-KR" b="0" dirty="0">
                    <a:solidFill>
                      <a:srgbClr val="000000"/>
                    </a:solidFill>
                    <a:latin typeface="Arial" charset="0"/>
                    <a:ea typeface="굴림" charset="-127"/>
                    <a:sym typeface="Symbol Tiger"/>
                  </a:rPr>
                  <a:t> </a:t>
                </a:r>
                <a:r>
                  <a:rPr lang="en-US" altLang="ko-KR" b="0" dirty="0">
                    <a:solidFill>
                      <a:srgbClr val="000000"/>
                    </a:solidFill>
                    <a:ea typeface="HY헤드라인M" pitchFamily="18" charset="-127"/>
                    <a:sym typeface="Wingdings" pitchFamily="2" charset="2"/>
                  </a:rPr>
                  <a:t>BC</a:t>
                </a:r>
                <a:r>
                  <a:rPr kumimoji="0" lang="en-US" altLang="ko-KR" b="0" dirty="0" smtClean="0">
                    <a:solidFill>
                      <a:srgbClr val="000000"/>
                    </a:solidFill>
                    <a:latin typeface="Arial" charset="0"/>
                    <a:ea typeface="굴림" charset="-127"/>
                    <a:sym typeface="Symbol Tiger"/>
                  </a:rPr>
                  <a:t>D</a:t>
                </a:r>
                <a:r>
                  <a:rPr lang="en-US" altLang="ko-KR" b="0" dirty="0" smtClean="0">
                    <a:solidFill>
                      <a:srgbClr val="000000"/>
                    </a:solidFill>
                    <a:ea typeface="HY헤드라인M" pitchFamily="18" charset="-127"/>
                    <a:sym typeface="Wingdings" pitchFamily="2" charset="2"/>
                  </a:rPr>
                  <a:t>)</a:t>
                </a:r>
              </a:p>
              <a:p>
                <a:pPr marL="801688" lvl="2" indent="-266700">
                  <a:lnSpc>
                    <a:spcPct val="15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000000"/>
                  </a:buClr>
                  <a:buFont typeface="Symbol" panose="05050102010706020507" pitchFamily="18" charset="2"/>
                  <a:buChar char=""/>
                  <a:tabLst>
                    <a:tab pos="268288" algn="l"/>
                  </a:tabLst>
                </a:pPr>
                <a:r>
                  <a:rPr lang="ko-KR" altLang="en-US" b="0" dirty="0" smtClean="0">
                    <a:solidFill>
                      <a:srgbClr val="000000"/>
                    </a:solidFill>
                    <a:ea typeface="HY헤드라인M" pitchFamily="18" charset="-127"/>
                    <a:sym typeface="Wingdings" pitchFamily="2" charset="2"/>
                  </a:rPr>
                  <a:t>참고</a:t>
                </a:r>
                <a:r>
                  <a:rPr lang="en-US" altLang="ko-KR" b="0" dirty="0" smtClean="0">
                    <a:solidFill>
                      <a:srgbClr val="000000"/>
                    </a:solidFill>
                    <a:ea typeface="HY헤드라인M" pitchFamily="18" charset="-127"/>
                    <a:sym typeface="Wingdings" pitchFamily="2" charset="2"/>
                  </a:rPr>
                  <a:t>:</a:t>
                </a:r>
                <a:br>
                  <a:rPr lang="en-US" altLang="ko-KR" b="0" dirty="0" smtClean="0">
                    <a:solidFill>
                      <a:srgbClr val="000000"/>
                    </a:solidFill>
                    <a:ea typeface="HY헤드라인M" pitchFamily="18" charset="-127"/>
                    <a:sym typeface="Wingdings" pitchFamily="2" charset="2"/>
                  </a:rPr>
                </a:br>
                <a14:m>
                  <m:oMath xmlns:m="http://schemas.openxmlformats.org/officeDocument/2006/math">
                    <m:r>
                      <a:rPr kumimoji="0" lang="en-US" altLang="ko-KR" b="0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sym typeface="Symbol Tiger"/>
                      </a:rPr>
                      <m:t>𝑐</m:t>
                    </m:r>
                    <m:d>
                      <m:dPr>
                        <m:ctrlPr>
                          <a:rPr kumimoji="0" lang="en-US" altLang="ko-KR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Cambria Math"/>
                            <a:sym typeface="Symbol Tiger"/>
                          </a:rPr>
                        </m:ctrlPr>
                      </m:dPr>
                      <m:e>
                        <m:r>
                          <a:rPr kumimoji="0" lang="en-US" altLang="ko-KR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sym typeface="Symbol Tiger"/>
                          </a:rPr>
                          <m:t>𝐴𝐵𝐶</m:t>
                        </m:r>
                        <m:r>
                          <a:rPr kumimoji="0" lang="en-US" altLang="ko-KR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sym typeface="Symbol Tiger"/>
                          </a:rPr>
                          <m:t>→</m:t>
                        </m:r>
                        <m:r>
                          <a:rPr kumimoji="0" lang="en-US" altLang="ko-KR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sym typeface="Symbol Tiger"/>
                          </a:rPr>
                          <m:t>𝐷</m:t>
                        </m:r>
                      </m:e>
                    </m:d>
                    <m:r>
                      <a:rPr kumimoji="0" lang="en-US" altLang="ko-KR" b="0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sym typeface="Symbol Tiger"/>
                      </a:rPr>
                      <m:t>=</m:t>
                    </m:r>
                    <m:f>
                      <m:fPr>
                        <m:ctrlPr>
                          <a:rPr kumimoji="0" lang="en-US" altLang="ko-KR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Cambria Math"/>
                            <a:sym typeface="Symbol Tiger"/>
                          </a:rPr>
                        </m:ctrlPr>
                      </m:fPr>
                      <m:num>
                        <m:r>
                          <a:rPr kumimoji="0" lang="ko-KR" altLang="en-US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sym typeface="Symbol Tiger"/>
                          </a:rPr>
                          <m:t>𝜎</m:t>
                        </m:r>
                        <m:r>
                          <a:rPr kumimoji="0" lang="en-US" altLang="ko-KR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sym typeface="Symbol Tiger"/>
                          </a:rPr>
                          <m:t>({</m:t>
                        </m:r>
                        <m:r>
                          <a:rPr kumimoji="0" lang="en-US" altLang="ko-KR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sym typeface="Symbol Tiger"/>
                          </a:rPr>
                          <m:t>𝐴</m:t>
                        </m:r>
                        <m:r>
                          <a:rPr kumimoji="0" lang="en-US" altLang="ko-KR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sym typeface="Symbol Tiger"/>
                          </a:rPr>
                          <m:t>, </m:t>
                        </m:r>
                        <m:r>
                          <a:rPr kumimoji="0" lang="en-US" altLang="ko-KR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sym typeface="Symbol Tiger"/>
                          </a:rPr>
                          <m:t>𝐵</m:t>
                        </m:r>
                        <m:r>
                          <a:rPr kumimoji="0" lang="en-US" altLang="ko-KR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sym typeface="Symbol Tiger"/>
                          </a:rPr>
                          <m:t>,</m:t>
                        </m:r>
                        <m:r>
                          <a:rPr kumimoji="0" lang="en-US" altLang="ko-KR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sym typeface="Symbol Tiger"/>
                          </a:rPr>
                          <m:t>𝐶</m:t>
                        </m:r>
                        <m:r>
                          <a:rPr kumimoji="0" lang="en-US" altLang="ko-KR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sym typeface="Symbol Tiger"/>
                          </a:rPr>
                          <m:t>,</m:t>
                        </m:r>
                        <m:r>
                          <a:rPr kumimoji="0" lang="en-US" altLang="ko-KR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sym typeface="Symbol Tiger"/>
                          </a:rPr>
                          <m:t>𝐷</m:t>
                        </m:r>
                        <m:r>
                          <a:rPr kumimoji="0" lang="en-US" altLang="ko-KR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sym typeface="Symbol Tiger"/>
                          </a:rPr>
                          <m:t>})</m:t>
                        </m:r>
                      </m:num>
                      <m:den>
                        <m:r>
                          <a:rPr kumimoji="0" lang="ko-KR" altLang="en-US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sym typeface="Symbol Tiger"/>
                          </a:rPr>
                          <m:t>𝜎</m:t>
                        </m:r>
                        <m:r>
                          <a:rPr kumimoji="0" lang="en-US" altLang="ko-KR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sym typeface="Symbol Tiger"/>
                          </a:rPr>
                          <m:t>({</m:t>
                        </m:r>
                        <m:r>
                          <a:rPr kumimoji="0" lang="en-US" altLang="ko-KR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sym typeface="Symbol Tiger"/>
                          </a:rPr>
                          <m:t>𝐴</m:t>
                        </m:r>
                        <m:r>
                          <a:rPr kumimoji="0" lang="en-US" altLang="ko-KR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sym typeface="Symbol Tiger"/>
                          </a:rPr>
                          <m:t>,</m:t>
                        </m:r>
                        <m:r>
                          <a:rPr kumimoji="0" lang="en-US" altLang="ko-KR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sym typeface="Symbol Tiger"/>
                          </a:rPr>
                          <m:t>𝐵</m:t>
                        </m:r>
                        <m:r>
                          <a:rPr kumimoji="0" lang="en-US" altLang="ko-KR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sym typeface="Symbol Tiger"/>
                          </a:rPr>
                          <m:t>,</m:t>
                        </m:r>
                        <m:r>
                          <a:rPr kumimoji="0" lang="en-US" altLang="ko-KR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sym typeface="Symbol Tiger"/>
                          </a:rPr>
                          <m:t>𝐶</m:t>
                        </m:r>
                        <m:r>
                          <a:rPr kumimoji="0" lang="en-US" altLang="ko-KR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sym typeface="Symbol Tiger"/>
                          </a:rPr>
                          <m:t>})</m:t>
                        </m:r>
                      </m:den>
                    </m:f>
                  </m:oMath>
                </a14:m>
                <a:r>
                  <a:rPr lang="en-US" altLang="ko-KR" b="0" dirty="0" smtClean="0">
                    <a:solidFill>
                      <a:srgbClr val="000000"/>
                    </a:solidFill>
                    <a:ea typeface="HY헤드라인M" pitchFamily="18" charset="-127"/>
                    <a:sym typeface="Wingdings" pitchFamily="2" charset="2"/>
                  </a:rPr>
                  <a:t/>
                </a:r>
                <a:br>
                  <a:rPr lang="en-US" altLang="ko-KR" b="0" dirty="0" smtClean="0">
                    <a:solidFill>
                      <a:srgbClr val="000000"/>
                    </a:solidFill>
                    <a:ea typeface="HY헤드라인M" pitchFamily="18" charset="-127"/>
                    <a:sym typeface="Wingdings" pitchFamily="2" charset="2"/>
                  </a:rPr>
                </a:br>
                <a14:m>
                  <m:oMath xmlns:m="http://schemas.openxmlformats.org/officeDocument/2006/math">
                    <m:r>
                      <a:rPr kumimoji="0" lang="en-US" altLang="ko-KR" b="0" i="1">
                        <a:solidFill>
                          <a:srgbClr val="000000"/>
                        </a:solidFill>
                        <a:latin typeface="Cambria Math"/>
                        <a:ea typeface="Cambria Math"/>
                        <a:sym typeface="Symbol Tiger"/>
                      </a:rPr>
                      <m:t>𝑐</m:t>
                    </m:r>
                    <m:d>
                      <m:dPr>
                        <m:ctrlPr>
                          <a:rPr kumimoji="0" lang="en-US" altLang="ko-KR" b="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/>
                            <a:sym typeface="Symbol Tiger"/>
                          </a:rPr>
                        </m:ctrlPr>
                      </m:dPr>
                      <m:e>
                        <m:r>
                          <a:rPr kumimoji="0" lang="en-US" altLang="ko-KR" b="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sym typeface="Symbol Tiger"/>
                          </a:rPr>
                          <m:t>𝐴𝐵</m:t>
                        </m:r>
                        <m:r>
                          <a:rPr kumimoji="0" lang="en-US" altLang="ko-KR" b="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sym typeface="Symbol Tiger"/>
                          </a:rPr>
                          <m:t>→</m:t>
                        </m:r>
                        <m:r>
                          <a:rPr kumimoji="0" lang="en-US" altLang="ko-KR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sym typeface="Symbol Tiger"/>
                          </a:rPr>
                          <m:t>𝐶</m:t>
                        </m:r>
                        <m:r>
                          <a:rPr kumimoji="0" lang="en-US" altLang="ko-KR" b="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sym typeface="Symbol Tiger"/>
                          </a:rPr>
                          <m:t>𝐷</m:t>
                        </m:r>
                      </m:e>
                    </m:d>
                    <m:r>
                      <a:rPr kumimoji="0" lang="en-US" altLang="ko-KR" b="0" i="1">
                        <a:solidFill>
                          <a:srgbClr val="000000"/>
                        </a:solidFill>
                        <a:latin typeface="Cambria Math"/>
                        <a:ea typeface="Cambria Math"/>
                        <a:sym typeface="Symbol Tiger"/>
                      </a:rPr>
                      <m:t>=</m:t>
                    </m:r>
                    <m:f>
                      <m:fPr>
                        <m:ctrlPr>
                          <a:rPr kumimoji="0" lang="en-US" altLang="ko-KR" b="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/>
                            <a:sym typeface="Symbol Tiger"/>
                          </a:rPr>
                        </m:ctrlPr>
                      </m:fPr>
                      <m:num>
                        <m:r>
                          <a:rPr kumimoji="0" lang="ko-KR" altLang="en-US" b="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sym typeface="Symbol Tiger"/>
                          </a:rPr>
                          <m:t>𝜎</m:t>
                        </m:r>
                        <m:r>
                          <a:rPr kumimoji="0" lang="en-US" altLang="ko-KR" b="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sym typeface="Symbol Tiger"/>
                          </a:rPr>
                          <m:t>({</m:t>
                        </m:r>
                        <m:r>
                          <a:rPr kumimoji="0" lang="en-US" altLang="ko-KR" b="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sym typeface="Symbol Tiger"/>
                          </a:rPr>
                          <m:t>𝐴</m:t>
                        </m:r>
                        <m:r>
                          <a:rPr kumimoji="0" lang="en-US" altLang="ko-KR" b="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sym typeface="Symbol Tiger"/>
                          </a:rPr>
                          <m:t>, </m:t>
                        </m:r>
                        <m:r>
                          <a:rPr kumimoji="0" lang="en-US" altLang="ko-KR" b="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sym typeface="Symbol Tiger"/>
                          </a:rPr>
                          <m:t>𝐵</m:t>
                        </m:r>
                        <m:r>
                          <a:rPr kumimoji="0" lang="en-US" altLang="ko-KR" b="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sym typeface="Symbol Tiger"/>
                          </a:rPr>
                          <m:t>,</m:t>
                        </m:r>
                        <m:r>
                          <a:rPr kumimoji="0" lang="en-US" altLang="ko-KR" b="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sym typeface="Symbol Tiger"/>
                          </a:rPr>
                          <m:t>𝐶</m:t>
                        </m:r>
                        <m:r>
                          <a:rPr kumimoji="0" lang="en-US" altLang="ko-KR" b="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sym typeface="Symbol Tiger"/>
                          </a:rPr>
                          <m:t>,</m:t>
                        </m:r>
                        <m:r>
                          <a:rPr kumimoji="0" lang="en-US" altLang="ko-KR" b="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sym typeface="Symbol Tiger"/>
                          </a:rPr>
                          <m:t>𝐷</m:t>
                        </m:r>
                        <m:r>
                          <a:rPr kumimoji="0" lang="en-US" altLang="ko-KR" b="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sym typeface="Symbol Tiger"/>
                          </a:rPr>
                          <m:t>})</m:t>
                        </m:r>
                      </m:num>
                      <m:den>
                        <m:r>
                          <a:rPr kumimoji="0" lang="ko-KR" altLang="en-US" b="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sym typeface="Symbol Tiger"/>
                          </a:rPr>
                          <m:t>𝜎</m:t>
                        </m:r>
                        <m:r>
                          <a:rPr kumimoji="0" lang="en-US" altLang="ko-KR" b="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sym typeface="Symbol Tiger"/>
                          </a:rPr>
                          <m:t>({</m:t>
                        </m:r>
                        <m:r>
                          <a:rPr kumimoji="0" lang="en-US" altLang="ko-KR" b="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sym typeface="Symbol Tiger"/>
                          </a:rPr>
                          <m:t>𝐴</m:t>
                        </m:r>
                        <m:r>
                          <a:rPr kumimoji="0" lang="en-US" altLang="ko-KR" b="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sym typeface="Symbol Tiger"/>
                          </a:rPr>
                          <m:t>,</m:t>
                        </m:r>
                        <m:r>
                          <a:rPr kumimoji="0" lang="en-US" altLang="ko-KR" b="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sym typeface="Symbol Tiger"/>
                          </a:rPr>
                          <m:t>𝐵</m:t>
                        </m:r>
                        <m:r>
                          <a:rPr kumimoji="0" lang="en-US" altLang="ko-KR" b="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sym typeface="Symbol Tiger"/>
                          </a:rPr>
                          <m:t>})</m:t>
                        </m:r>
                      </m:den>
                    </m:f>
                  </m:oMath>
                </a14:m>
                <a:r>
                  <a:rPr lang="en-US" altLang="ko-KR" b="0" dirty="0" smtClean="0">
                    <a:solidFill>
                      <a:srgbClr val="000000"/>
                    </a:solidFill>
                    <a:ea typeface="HY헤드라인M" pitchFamily="18" charset="-127"/>
                    <a:sym typeface="Wingdings" pitchFamily="2" charset="2"/>
                  </a:rPr>
                  <a:t/>
                </a:r>
                <a:br>
                  <a:rPr lang="en-US" altLang="ko-KR" b="0" dirty="0" smtClean="0">
                    <a:solidFill>
                      <a:srgbClr val="000000"/>
                    </a:solidFill>
                    <a:ea typeface="HY헤드라인M" pitchFamily="18" charset="-127"/>
                    <a:sym typeface="Wingdings" pitchFamily="2" charset="2"/>
                  </a:rPr>
                </a:br>
                <a14:m>
                  <m:oMath xmlns:m="http://schemas.openxmlformats.org/officeDocument/2006/math">
                    <m:r>
                      <a:rPr kumimoji="0" lang="en-US" altLang="ko-KR" b="0" i="1">
                        <a:solidFill>
                          <a:srgbClr val="000000"/>
                        </a:solidFill>
                        <a:latin typeface="Cambria Math"/>
                        <a:ea typeface="Cambria Math"/>
                        <a:sym typeface="Symbol Tiger"/>
                      </a:rPr>
                      <m:t>𝑐</m:t>
                    </m:r>
                    <m:d>
                      <m:dPr>
                        <m:ctrlPr>
                          <a:rPr kumimoji="0" lang="en-US" altLang="ko-KR" b="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/>
                            <a:sym typeface="Symbol Tiger"/>
                          </a:rPr>
                        </m:ctrlPr>
                      </m:dPr>
                      <m:e>
                        <m:r>
                          <a:rPr kumimoji="0" lang="en-US" altLang="ko-KR" b="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sym typeface="Symbol Tiger"/>
                          </a:rPr>
                          <m:t>𝐴</m:t>
                        </m:r>
                        <m:r>
                          <a:rPr kumimoji="0" lang="en-US" altLang="ko-KR" b="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sym typeface="Symbol Tiger"/>
                          </a:rPr>
                          <m:t>→</m:t>
                        </m:r>
                        <m:r>
                          <a:rPr kumimoji="0" lang="en-US" altLang="ko-KR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sym typeface="Symbol Tiger"/>
                          </a:rPr>
                          <m:t>𝐵𝐶</m:t>
                        </m:r>
                        <m:r>
                          <a:rPr kumimoji="0" lang="en-US" altLang="ko-KR" b="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sym typeface="Symbol Tiger"/>
                          </a:rPr>
                          <m:t>𝐷</m:t>
                        </m:r>
                      </m:e>
                    </m:d>
                    <m:r>
                      <a:rPr kumimoji="0" lang="en-US" altLang="ko-KR" b="0" i="1">
                        <a:solidFill>
                          <a:srgbClr val="000000"/>
                        </a:solidFill>
                        <a:latin typeface="Cambria Math"/>
                        <a:ea typeface="Cambria Math"/>
                        <a:sym typeface="Symbol Tiger"/>
                      </a:rPr>
                      <m:t>=</m:t>
                    </m:r>
                    <m:f>
                      <m:fPr>
                        <m:ctrlPr>
                          <a:rPr kumimoji="0" lang="en-US" altLang="ko-KR" b="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/>
                            <a:sym typeface="Symbol Tiger"/>
                          </a:rPr>
                        </m:ctrlPr>
                      </m:fPr>
                      <m:num>
                        <m:r>
                          <a:rPr kumimoji="0" lang="ko-KR" altLang="en-US" b="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sym typeface="Symbol Tiger"/>
                          </a:rPr>
                          <m:t>𝜎</m:t>
                        </m:r>
                        <m:r>
                          <a:rPr kumimoji="0" lang="en-US" altLang="ko-KR" b="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sym typeface="Symbol Tiger"/>
                          </a:rPr>
                          <m:t>({</m:t>
                        </m:r>
                        <m:r>
                          <a:rPr kumimoji="0" lang="en-US" altLang="ko-KR" b="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sym typeface="Symbol Tiger"/>
                          </a:rPr>
                          <m:t>𝐴</m:t>
                        </m:r>
                        <m:r>
                          <a:rPr kumimoji="0" lang="en-US" altLang="ko-KR" b="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sym typeface="Symbol Tiger"/>
                          </a:rPr>
                          <m:t>, </m:t>
                        </m:r>
                        <m:r>
                          <a:rPr kumimoji="0" lang="en-US" altLang="ko-KR" b="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sym typeface="Symbol Tiger"/>
                          </a:rPr>
                          <m:t>𝐵</m:t>
                        </m:r>
                        <m:r>
                          <a:rPr kumimoji="0" lang="en-US" altLang="ko-KR" b="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sym typeface="Symbol Tiger"/>
                          </a:rPr>
                          <m:t>,</m:t>
                        </m:r>
                        <m:r>
                          <a:rPr kumimoji="0" lang="en-US" altLang="ko-KR" b="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sym typeface="Symbol Tiger"/>
                          </a:rPr>
                          <m:t>𝐶</m:t>
                        </m:r>
                        <m:r>
                          <a:rPr kumimoji="0" lang="en-US" altLang="ko-KR" b="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sym typeface="Symbol Tiger"/>
                          </a:rPr>
                          <m:t>,</m:t>
                        </m:r>
                        <m:r>
                          <a:rPr kumimoji="0" lang="en-US" altLang="ko-KR" b="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sym typeface="Symbol Tiger"/>
                          </a:rPr>
                          <m:t>𝐷</m:t>
                        </m:r>
                        <m:r>
                          <a:rPr kumimoji="0" lang="en-US" altLang="ko-KR" b="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sym typeface="Symbol Tiger"/>
                          </a:rPr>
                          <m:t>})</m:t>
                        </m:r>
                      </m:num>
                      <m:den>
                        <m:r>
                          <a:rPr kumimoji="0" lang="ko-KR" altLang="en-US" b="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sym typeface="Symbol Tiger"/>
                          </a:rPr>
                          <m:t>𝜎</m:t>
                        </m:r>
                        <m:r>
                          <a:rPr kumimoji="0" lang="en-US" altLang="ko-KR" b="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sym typeface="Symbol Tiger"/>
                          </a:rPr>
                          <m:t>({</m:t>
                        </m:r>
                        <m:r>
                          <a:rPr kumimoji="0" lang="en-US" altLang="ko-KR" b="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sym typeface="Symbol Tiger"/>
                          </a:rPr>
                          <m:t>𝐴</m:t>
                        </m:r>
                        <m:r>
                          <a:rPr kumimoji="0" lang="en-US" altLang="ko-KR" b="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sym typeface="Symbol Tiger"/>
                          </a:rPr>
                          <m:t>})</m:t>
                        </m:r>
                      </m:den>
                    </m:f>
                  </m:oMath>
                </a14:m>
                <a:endParaRPr lang="en-US" altLang="ko-KR" b="0" dirty="0" smtClean="0">
                  <a:solidFill>
                    <a:srgbClr val="000000"/>
                  </a:solidFill>
                  <a:ea typeface="HY헤드라인M" pitchFamily="18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4100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850" y="936625"/>
                <a:ext cx="8569325" cy="536588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1270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  <p:pic>
        <p:nvPicPr>
          <p:cNvPr id="6146" name="Picture 2" descr="http://www.patentspostgrant.com/images/post-grant-rules1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089" y="3619566"/>
            <a:ext cx="2814044" cy="2719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01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26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606028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en-US" altLang="ko-KR" sz="2400" b="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Apriori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 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알고리즘에서 연관규칙 생성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71" y="1052736"/>
            <a:ext cx="8467725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650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srgbClr val="3333CC"/>
                </a:solidFill>
              </a:rPr>
              <a:t>Page </a:t>
            </a:r>
            <a:fld id="{8AEC989E-555E-4E55-9F3C-343127921532}" type="slidenum">
              <a:rPr lang="en-US" altLang="ko-KR">
                <a:solidFill>
                  <a:srgbClr val="3333CC"/>
                </a:solidFill>
              </a:rPr>
              <a:pPr>
                <a:defRPr/>
              </a:pPr>
              <a:t>27</a:t>
            </a:fld>
            <a:endParaRPr lang="en-US" altLang="ko-KR">
              <a:solidFill>
                <a:srgbClr val="3333CC"/>
              </a:solidFill>
            </a:endParaRPr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5" y="163513"/>
            <a:ext cx="45481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강의 내</a:t>
            </a:r>
            <a:r>
              <a:rPr lang="ko-KR" altLang="en-US" sz="2400" b="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용</a:t>
            </a:r>
          </a:p>
        </p:txBody>
      </p:sp>
      <p:sp>
        <p:nvSpPr>
          <p:cNvPr id="4101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  <p:sp>
        <p:nvSpPr>
          <p:cNvPr id="11" name="AutoShape 24"/>
          <p:cNvSpPr>
            <a:spLocks noChangeArrowheads="1"/>
          </p:cNvSpPr>
          <p:nvPr/>
        </p:nvSpPr>
        <p:spPr bwMode="auto">
          <a:xfrm>
            <a:off x="251520" y="2390066"/>
            <a:ext cx="8569325" cy="591307"/>
          </a:xfrm>
          <a:prstGeom prst="roundRect">
            <a:avLst>
              <a:gd name="adj" fmla="val 16667"/>
            </a:avLst>
          </a:prstGeom>
          <a:solidFill>
            <a:srgbClr val="FFCCCC">
              <a:alpha val="80000"/>
            </a:srgbClr>
          </a:solidFill>
          <a:ln w="12700">
            <a:solidFill>
              <a:srgbClr val="FF99FF"/>
            </a:solidFill>
            <a:round/>
            <a:headEnd/>
            <a:tailEnd/>
          </a:ln>
          <a:effectLst/>
        </p:spPr>
        <p:txBody>
          <a:bodyPr lIns="36000" tIns="36000" rIns="36000" bIns="36000" anchor="ctr">
            <a:no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2" name="Text Box 26"/>
          <p:cNvSpPr txBox="1">
            <a:spLocks noChangeArrowheads="1"/>
          </p:cNvSpPr>
          <p:nvPr/>
        </p:nvSpPr>
        <p:spPr bwMode="auto">
          <a:xfrm>
            <a:off x="324545" y="980728"/>
            <a:ext cx="8569325" cy="4966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36000" tIns="36000" rIns="36000" bIns="36000">
            <a:spAutoFit/>
          </a:bodyPr>
          <a:lstStyle/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Font typeface="Wingdings" pitchFamily="2" charset="2"/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연관규칙 정의와 적용사례</a:t>
            </a:r>
            <a:endParaRPr lang="en-US" altLang="ko-KR" sz="2400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빈발 </a:t>
            </a:r>
            <a:r>
              <a:rPr lang="ko-KR" altLang="en-US" sz="2400" b="0" dirty="0">
                <a:solidFill>
                  <a:srgbClr val="000000"/>
                </a:solidFill>
                <a:ea typeface="HY헤드라인M" pitchFamily="18" charset="-127"/>
              </a:rPr>
              <a:t>항목집합과 </a:t>
            </a:r>
            <a:r>
              <a:rPr lang="en-US" altLang="ko-KR" sz="2400" b="0" dirty="0" err="1" smtClean="0">
                <a:solidFill>
                  <a:srgbClr val="000000"/>
                </a:solidFill>
                <a:ea typeface="HY헤드라인M" pitchFamily="18" charset="-127"/>
              </a:rPr>
              <a:t>Apriori</a:t>
            </a:r>
            <a:r>
              <a:rPr lang="en-US" altLang="ko-KR" sz="2400" b="0" dirty="0" smtClean="0">
                <a:solidFill>
                  <a:srgbClr val="000000"/>
                </a:solidFill>
                <a:ea typeface="HY헤드라인M" pitchFamily="18" charset="-127"/>
              </a:rPr>
              <a:t> </a:t>
            </a: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알고리즘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최대 항목집합과 닫힌 항목집합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유용성 척도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범주형</a:t>
            </a:r>
            <a:r>
              <a:rPr lang="en-US" altLang="ko-KR" sz="2400" b="0" dirty="0">
                <a:solidFill>
                  <a:srgbClr val="000000"/>
                </a:solidFill>
                <a:ea typeface="HY헤드라인M" pitchFamily="18" charset="-127"/>
              </a:rPr>
              <a:t>, </a:t>
            </a:r>
            <a:r>
              <a:rPr lang="ko-KR" altLang="en-US" sz="2400" b="0" dirty="0" err="1">
                <a:solidFill>
                  <a:srgbClr val="000000"/>
                </a:solidFill>
                <a:ea typeface="HY헤드라인M" pitchFamily="18" charset="-127"/>
              </a:rPr>
              <a:t>연속형</a:t>
            </a:r>
            <a:r>
              <a:rPr lang="ko-KR" altLang="en-US" sz="2400" b="0" dirty="0">
                <a:solidFill>
                  <a:srgbClr val="000000"/>
                </a:solidFill>
                <a:ea typeface="HY헤드라인M" pitchFamily="18" charset="-127"/>
              </a:rPr>
              <a:t> 속성 </a:t>
            </a: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처리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다단계 연관규칙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>
                <a:solidFill>
                  <a:srgbClr val="000000"/>
                </a:solidFill>
                <a:ea typeface="HY헤드라인M" pitchFamily="18" charset="-127"/>
              </a:rPr>
              <a:t>순차 </a:t>
            </a: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패턴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605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28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70683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최대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</a:t>
            </a:r>
            <a:r>
              <a:rPr lang="en-US" altLang="ko-KR" sz="2400" b="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Maximal)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 빈발 항목집합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764704"/>
            <a:ext cx="8569325" cy="2873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어떤 항목집합이 최대 빈발이라 함은</a:t>
            </a:r>
            <a:r>
              <a:rPr lang="en-US" altLang="ko-KR" sz="2000" b="0" dirty="0" smtClean="0">
                <a:ea typeface="HY헤드라인M" pitchFamily="18" charset="-127"/>
              </a:rPr>
              <a:t>(</a:t>
            </a:r>
            <a:r>
              <a:rPr lang="ko-KR" altLang="en-US" sz="2000" b="0" dirty="0" smtClean="0">
                <a:ea typeface="HY헤드라인M" pitchFamily="18" charset="-127"/>
              </a:rPr>
              <a:t>즉</a:t>
            </a:r>
            <a:r>
              <a:rPr lang="en-US" altLang="ko-KR" sz="2000" b="0" dirty="0" smtClean="0">
                <a:ea typeface="HY헤드라인M" pitchFamily="18" charset="-127"/>
              </a:rPr>
              <a:t>, </a:t>
            </a:r>
            <a:r>
              <a:rPr lang="ko-KR" altLang="en-US" sz="2000" b="0" dirty="0" smtClean="0">
                <a:ea typeface="HY헤드라인M" pitchFamily="18" charset="-127"/>
              </a:rPr>
              <a:t>최대 빈발 항목집합이라 함은</a:t>
            </a:r>
            <a:r>
              <a:rPr lang="en-US" altLang="ko-KR" sz="2000" b="0" dirty="0" smtClean="0">
                <a:ea typeface="HY헤드라인M" pitchFamily="18" charset="-127"/>
              </a:rPr>
              <a:t>)</a:t>
            </a:r>
            <a:r>
              <a:rPr lang="ko-KR" altLang="en-US" sz="2000" b="0" dirty="0" smtClean="0">
                <a:ea typeface="HY헤드라인M" pitchFamily="18" charset="-127"/>
              </a:rPr>
              <a:t> 해당 항목집합의 어떠한 </a:t>
            </a:r>
            <a:r>
              <a:rPr lang="ko-KR" altLang="en-US" sz="2000" b="0" dirty="0" smtClean="0">
                <a:solidFill>
                  <a:srgbClr val="0000CC"/>
                </a:solidFill>
                <a:ea typeface="HY헤드라인M" pitchFamily="18" charset="-127"/>
              </a:rPr>
              <a:t>직접 </a:t>
            </a:r>
            <a:r>
              <a:rPr lang="ko-KR" altLang="en-US" sz="2000" b="0" dirty="0" err="1" smtClean="0">
                <a:solidFill>
                  <a:srgbClr val="0000CC"/>
                </a:solidFill>
                <a:ea typeface="HY헤드라인M" pitchFamily="18" charset="-127"/>
              </a:rPr>
              <a:t>모집합</a:t>
            </a:r>
            <a:r>
              <a:rPr lang="ko-KR" altLang="en-US" sz="2000" b="0" dirty="0" err="1" smtClean="0">
                <a:ea typeface="HY헤드라인M" pitchFamily="18" charset="-127"/>
              </a:rPr>
              <a:t>도</a:t>
            </a:r>
            <a:r>
              <a:rPr lang="ko-KR" altLang="en-US" sz="2000" b="0" dirty="0" smtClean="0">
                <a:ea typeface="HY헤드라인M" pitchFamily="18" charset="-127"/>
              </a:rPr>
              <a:t> 빈발하지 않는 경우를 말한다</a:t>
            </a:r>
            <a:r>
              <a:rPr lang="en-US" altLang="ko-KR" sz="2000" b="0" dirty="0" smtClean="0">
                <a:ea typeface="HY헤드라인M" pitchFamily="18" charset="-127"/>
              </a:rPr>
              <a:t>.</a:t>
            </a:r>
            <a:br>
              <a:rPr lang="en-US" altLang="ko-KR" sz="2000" b="0" dirty="0" smtClean="0">
                <a:ea typeface="HY헤드라인M" pitchFamily="18" charset="-127"/>
              </a:rPr>
            </a:br>
            <a:r>
              <a:rPr lang="en-US" altLang="ko-KR" sz="1800" b="0" dirty="0">
                <a:ea typeface="HY헤드라인M" pitchFamily="18" charset="-127"/>
              </a:rPr>
              <a:t>(An </a:t>
            </a:r>
            <a:r>
              <a:rPr lang="en-US" altLang="ko-KR" sz="1800" b="0" dirty="0" err="1">
                <a:ea typeface="HY헤드라인M" pitchFamily="18" charset="-127"/>
              </a:rPr>
              <a:t>itemset</a:t>
            </a:r>
            <a:r>
              <a:rPr lang="en-US" altLang="ko-KR" sz="1800" b="0" dirty="0">
                <a:ea typeface="HY헤드라인M" pitchFamily="18" charset="-127"/>
              </a:rPr>
              <a:t> is maximal frequent if none of its </a:t>
            </a:r>
            <a:r>
              <a:rPr lang="en-US" altLang="ko-KR" sz="1800" b="0" dirty="0">
                <a:solidFill>
                  <a:srgbClr val="0000CC"/>
                </a:solidFill>
                <a:ea typeface="HY헤드라인M" pitchFamily="18" charset="-127"/>
              </a:rPr>
              <a:t>immediate supersets </a:t>
            </a:r>
            <a:r>
              <a:rPr lang="en-US" altLang="ko-KR" sz="1800" b="0" dirty="0">
                <a:ea typeface="HY헤드라인M" pitchFamily="18" charset="-127"/>
              </a:rPr>
              <a:t>is </a:t>
            </a:r>
            <a:r>
              <a:rPr lang="en-US" altLang="ko-KR" sz="1800" b="0" dirty="0" smtClean="0">
                <a:ea typeface="HY헤드라인M" pitchFamily="18" charset="-127"/>
              </a:rPr>
              <a:t>frequent)</a:t>
            </a:r>
            <a:endParaRPr lang="en-US" altLang="ko-KR" sz="1800" b="0" dirty="0">
              <a:ea typeface="HY헤드라인M" pitchFamily="18" charset="-127"/>
            </a:endParaRP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최대 빈발 항목집합은 아주 긴 빈발 항목집합을 만들 때 유용하다</a:t>
            </a:r>
            <a:r>
              <a:rPr lang="en-US" altLang="ko-KR" sz="2000" b="0" dirty="0" smtClean="0">
                <a:ea typeface="HY헤드라인M" pitchFamily="18" charset="-127"/>
              </a:rPr>
              <a:t>.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일반적으로 짧은 항목집합은 규칙으로서 큰 의미가 없는 경우가 많다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.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>
                <a:solidFill>
                  <a:srgbClr val="000000"/>
                </a:solidFill>
                <a:ea typeface="HY헤드라인M" pitchFamily="18" charset="-127"/>
              </a:rPr>
              <a:t>반면에</a:t>
            </a:r>
            <a:r>
              <a:rPr lang="en-US" altLang="ko-KR" b="0" dirty="0">
                <a:solidFill>
                  <a:srgbClr val="000000"/>
                </a:solidFill>
                <a:ea typeface="HY헤드라인M" pitchFamily="18" charset="-127"/>
              </a:rPr>
              <a:t>, </a:t>
            </a:r>
            <a:r>
              <a:rPr lang="ko-KR" altLang="en-US" b="0" dirty="0">
                <a:solidFill>
                  <a:srgbClr val="000000"/>
                </a:solidFill>
                <a:ea typeface="HY헤드라인M" pitchFamily="18" charset="-127"/>
              </a:rPr>
              <a:t>긴 항목집합은 대개가 </a:t>
            </a:r>
            <a:r>
              <a:rPr lang="en-US" altLang="ko-KR" b="0" dirty="0">
                <a:solidFill>
                  <a:srgbClr val="0000CC"/>
                </a:solidFill>
                <a:ea typeface="HY헤드라인M" pitchFamily="18" charset="-127"/>
              </a:rPr>
              <a:t>surprise</a:t>
            </a:r>
            <a:r>
              <a:rPr lang="ko-KR" altLang="en-US" b="0" dirty="0">
                <a:solidFill>
                  <a:srgbClr val="000000"/>
                </a:solidFill>
                <a:ea typeface="HY헤드라인M" pitchFamily="18" charset="-127"/>
              </a:rPr>
              <a:t>한 연관규칙을 생성한다</a:t>
            </a:r>
            <a:r>
              <a:rPr lang="en-US" altLang="ko-KR" b="0" dirty="0">
                <a:solidFill>
                  <a:srgbClr val="000000"/>
                </a:solidFill>
                <a:ea typeface="HY헤드라인M" pitchFamily="18" charset="-127"/>
              </a:rPr>
              <a:t>.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  <p:pic>
        <p:nvPicPr>
          <p:cNvPr id="8196" name="Picture 4" descr="http://www.skepticalob.com/wp-content/uploads/2013/06/iStock_000003474640XSmal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855" y="3717032"/>
            <a:ext cx="4057650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01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08" y="980728"/>
            <a:ext cx="8280824" cy="5381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29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70683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최대 빈발 항목집합 예제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677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3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634831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연관규칙 </a:t>
            </a:r>
            <a:r>
              <a:rPr lang="ko-KR" altLang="en-US" sz="2400" b="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마이닝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 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(Association Rules Mining)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234717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주어진 트랜잭션 집합으로부터</a:t>
            </a:r>
            <a:r>
              <a:rPr lang="en-US" altLang="ko-KR" sz="2000" b="0" dirty="0" smtClean="0">
                <a:ea typeface="HY헤드라인M" pitchFamily="18" charset="-127"/>
              </a:rPr>
              <a:t>, “</a:t>
            </a:r>
            <a:r>
              <a:rPr lang="ko-KR" altLang="en-US" sz="2000" b="0" dirty="0" smtClean="0">
                <a:ea typeface="HY헤드라인M" pitchFamily="18" charset="-127"/>
              </a:rPr>
              <a:t>어떤 아이템</a:t>
            </a:r>
            <a:r>
              <a:rPr lang="en-US" altLang="ko-KR" sz="2000" b="0" dirty="0" smtClean="0">
                <a:ea typeface="HY헤드라인M" pitchFamily="18" charset="-127"/>
              </a:rPr>
              <a:t>(</a:t>
            </a:r>
            <a:r>
              <a:rPr lang="ko-KR" altLang="en-US" sz="2000" b="0" dirty="0" smtClean="0">
                <a:ea typeface="HY헤드라인M" pitchFamily="18" charset="-127"/>
              </a:rPr>
              <a:t>들</a:t>
            </a:r>
            <a:r>
              <a:rPr lang="en-US" altLang="ko-KR" sz="2000" b="0" dirty="0" smtClean="0">
                <a:ea typeface="HY헤드라인M" pitchFamily="18" charset="-127"/>
              </a:rPr>
              <a:t>)</a:t>
            </a:r>
            <a:r>
              <a:rPr lang="ko-KR" altLang="en-US" sz="2000" b="0" dirty="0" smtClean="0">
                <a:ea typeface="HY헤드라인M" pitchFamily="18" charset="-127"/>
              </a:rPr>
              <a:t>이 나타날지를 다른 아이템</a:t>
            </a:r>
            <a:r>
              <a:rPr lang="en-US" altLang="ko-KR" sz="2000" b="0" dirty="0" smtClean="0">
                <a:ea typeface="HY헤드라인M" pitchFamily="18" charset="-127"/>
              </a:rPr>
              <a:t>(</a:t>
            </a:r>
            <a:r>
              <a:rPr lang="ko-KR" altLang="en-US" sz="2000" b="0" dirty="0" smtClean="0">
                <a:ea typeface="HY헤드라인M" pitchFamily="18" charset="-127"/>
              </a:rPr>
              <a:t>들</a:t>
            </a:r>
            <a:r>
              <a:rPr lang="en-US" altLang="ko-KR" sz="2000" b="0" dirty="0" smtClean="0">
                <a:ea typeface="HY헤드라인M" pitchFamily="18" charset="-127"/>
              </a:rPr>
              <a:t>)</a:t>
            </a:r>
            <a:r>
              <a:rPr lang="ko-KR" altLang="en-US" sz="2000" b="0" dirty="0" smtClean="0">
                <a:ea typeface="HY헤드라인M" pitchFamily="18" charset="-127"/>
              </a:rPr>
              <a:t>의 발생으로부터 예측하는 규칙</a:t>
            </a:r>
            <a:r>
              <a:rPr lang="en-US" altLang="ko-KR" sz="2000" b="0" dirty="0" smtClean="0">
                <a:ea typeface="HY헤드라인M" pitchFamily="18" charset="-127"/>
              </a:rPr>
              <a:t>”</a:t>
            </a:r>
            <a:r>
              <a:rPr lang="ko-KR" altLang="en-US" sz="2000" b="0" dirty="0" smtClean="0">
                <a:ea typeface="HY헤드라인M" pitchFamily="18" charset="-127"/>
              </a:rPr>
              <a:t>을 찾는 작업이다</a:t>
            </a:r>
            <a:r>
              <a:rPr lang="en-US" altLang="ko-KR" sz="2000" b="0" dirty="0" smtClean="0">
                <a:ea typeface="HY헤드라인M" pitchFamily="18" charset="-127"/>
              </a:rPr>
              <a:t>.</a:t>
            </a:r>
            <a:br>
              <a:rPr lang="en-US" altLang="ko-KR" sz="2000" b="0" dirty="0" smtClean="0">
                <a:ea typeface="HY헤드라인M" pitchFamily="18" charset="-127"/>
              </a:rPr>
            </a:br>
            <a:r>
              <a:rPr lang="en-US" altLang="ko-KR" sz="1800" b="0" dirty="0" smtClean="0">
                <a:ea typeface="HY헤드라인M" pitchFamily="18" charset="-127"/>
              </a:rPr>
              <a:t>(</a:t>
            </a:r>
            <a:r>
              <a:rPr kumimoji="0" lang="en-US" altLang="ko-KR" sz="1800" b="0" kern="0" dirty="0">
                <a:solidFill>
                  <a:srgbClr val="000000"/>
                </a:solidFill>
                <a:latin typeface="Arial"/>
                <a:ea typeface="굴림" charset="-127"/>
              </a:rPr>
              <a:t>Given a set of transactions, find rules that will predict the occurrence of an item based on the occurrences of other items in the transaction</a:t>
            </a:r>
            <a:r>
              <a:rPr lang="en-US" altLang="ko-KR" sz="1800" b="0" dirty="0" smtClean="0">
                <a:ea typeface="HY헤드라인M" pitchFamily="18" charset="-127"/>
              </a:rPr>
              <a:t>)</a:t>
            </a: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장바구니 분석 </a:t>
            </a:r>
            <a:r>
              <a:rPr lang="en-US" altLang="ko-KR" sz="2000" b="0" dirty="0" smtClean="0">
                <a:ea typeface="HY헤드라인M" pitchFamily="18" charset="-127"/>
              </a:rPr>
              <a:t>(Market Basket Analysis) 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592832" y="3536181"/>
            <a:ext cx="4191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latinLnBrk="0" hangingPunct="0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0" lang="en-US" altLang="ko-KR" sz="2000" smtClean="0">
                <a:solidFill>
                  <a:srgbClr val="0C6D9C"/>
                </a:solidFill>
                <a:latin typeface="Arial" charset="0"/>
                <a:ea typeface="굴림" charset="-127"/>
              </a:rPr>
              <a:t>Market-Basket transactions</a:t>
            </a: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4938464" y="3824213"/>
            <a:ext cx="3810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latinLnBrk="0" hangingPunct="0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0" lang="en-US" altLang="ko-KR" sz="2000" smtClean="0">
                <a:solidFill>
                  <a:srgbClr val="000000"/>
                </a:solidFill>
                <a:latin typeface="Arial" charset="0"/>
                <a:ea typeface="굴림" charset="-127"/>
              </a:rPr>
              <a:t>Example of Association Rules</a:t>
            </a: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5220072" y="4261469"/>
            <a:ext cx="32766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latinLnBrk="0" hangingPunct="0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0" lang="en-US" altLang="ko-KR" sz="1800" b="0" smtClean="0">
                <a:solidFill>
                  <a:srgbClr val="000000"/>
                </a:solidFill>
                <a:latin typeface="Arial" charset="0"/>
                <a:ea typeface="굴림" charset="-127"/>
              </a:rPr>
              <a:t>{Diaper} </a:t>
            </a:r>
            <a:r>
              <a:rPr kumimoji="0" lang="en-US" altLang="ko-KR" sz="1800" b="0" smtClean="0">
                <a:solidFill>
                  <a:srgbClr val="000000"/>
                </a:solidFill>
                <a:latin typeface="Arial" charset="0"/>
                <a:ea typeface="굴림" charset="-127"/>
                <a:sym typeface="Symbol" pitchFamily="18" charset="2"/>
              </a:rPr>
              <a:t> {Beer},</a:t>
            </a:r>
            <a:br>
              <a:rPr kumimoji="0" lang="en-US" altLang="ko-KR" sz="1800" b="0" smtClean="0">
                <a:solidFill>
                  <a:srgbClr val="000000"/>
                </a:solidFill>
                <a:latin typeface="Arial" charset="0"/>
                <a:ea typeface="굴림" charset="-127"/>
                <a:sym typeface="Symbol" pitchFamily="18" charset="2"/>
              </a:rPr>
            </a:br>
            <a:r>
              <a:rPr kumimoji="0" lang="en-US" altLang="ko-KR" sz="1800" b="0" smtClean="0">
                <a:solidFill>
                  <a:srgbClr val="000000"/>
                </a:solidFill>
                <a:latin typeface="Arial" charset="0"/>
                <a:ea typeface="굴림" charset="-127"/>
                <a:sym typeface="Symbol" pitchFamily="18" charset="2"/>
              </a:rPr>
              <a:t>{Milk, Bread}  {Eggs,Coke},</a:t>
            </a:r>
            <a:br>
              <a:rPr kumimoji="0" lang="en-US" altLang="ko-KR" sz="1800" b="0" smtClean="0">
                <a:solidFill>
                  <a:srgbClr val="000000"/>
                </a:solidFill>
                <a:latin typeface="Arial" charset="0"/>
                <a:ea typeface="굴림" charset="-127"/>
                <a:sym typeface="Symbol" pitchFamily="18" charset="2"/>
              </a:rPr>
            </a:br>
            <a:r>
              <a:rPr kumimoji="0" lang="en-US" altLang="ko-KR" sz="1800" b="0" smtClean="0">
                <a:solidFill>
                  <a:srgbClr val="000000"/>
                </a:solidFill>
                <a:latin typeface="Arial" charset="0"/>
                <a:ea typeface="굴림" charset="-127"/>
                <a:sym typeface="Symbol" pitchFamily="18" charset="2"/>
              </a:rPr>
              <a:t>{Beer, Bread}  {Milk},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32" y="3933056"/>
            <a:ext cx="4191000" cy="2543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316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30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7002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닫힌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</a:t>
            </a:r>
            <a:r>
              <a:rPr lang="en-US" altLang="ko-KR" sz="2400" b="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Closed)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 빈발 항목집합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181318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lvl="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solidFill>
                  <a:srgbClr val="000000"/>
                </a:solidFill>
                <a:ea typeface="HY헤드라인M" pitchFamily="18" charset="-127"/>
              </a:rPr>
              <a:t>어떤 </a:t>
            </a:r>
            <a:r>
              <a:rPr lang="ko-KR" altLang="en-US" sz="2000" b="0" dirty="0">
                <a:solidFill>
                  <a:srgbClr val="000000"/>
                </a:solidFill>
                <a:ea typeface="HY헤드라인M" pitchFamily="18" charset="-127"/>
              </a:rPr>
              <a:t>항목집합이 </a:t>
            </a:r>
            <a:r>
              <a:rPr lang="ko-KR" altLang="en-US" sz="2000" b="0" dirty="0" smtClean="0">
                <a:solidFill>
                  <a:srgbClr val="000000"/>
                </a:solidFill>
                <a:ea typeface="HY헤드라인M" pitchFamily="18" charset="-127"/>
              </a:rPr>
              <a:t>닫혀있다</a:t>
            </a:r>
            <a:r>
              <a:rPr lang="en-US" altLang="ko-KR" sz="2000" b="0" dirty="0" smtClean="0">
                <a:solidFill>
                  <a:srgbClr val="000000"/>
                </a:solidFill>
                <a:ea typeface="HY헤드라인M" pitchFamily="18" charset="-127"/>
              </a:rPr>
              <a:t>(</a:t>
            </a:r>
            <a:r>
              <a:rPr lang="ko-KR" altLang="en-US" sz="2000" b="0" dirty="0">
                <a:solidFill>
                  <a:srgbClr val="000000"/>
                </a:solidFill>
                <a:ea typeface="HY헤드라인M" pitchFamily="18" charset="-127"/>
              </a:rPr>
              <a:t>즉</a:t>
            </a:r>
            <a:r>
              <a:rPr lang="en-US" altLang="ko-KR" sz="2000" b="0" dirty="0">
                <a:solidFill>
                  <a:srgbClr val="000000"/>
                </a:solidFill>
                <a:ea typeface="HY헤드라인M" pitchFamily="18" charset="-127"/>
              </a:rPr>
              <a:t>, </a:t>
            </a:r>
            <a:r>
              <a:rPr lang="ko-KR" altLang="en-US" sz="2000" b="0" dirty="0">
                <a:solidFill>
                  <a:srgbClr val="000000"/>
                </a:solidFill>
                <a:ea typeface="HY헤드라인M" pitchFamily="18" charset="-127"/>
              </a:rPr>
              <a:t>닫힌 항목집합이라</a:t>
            </a:r>
            <a:r>
              <a:rPr lang="en-US" altLang="ko-KR" sz="2000" b="0" dirty="0">
                <a:solidFill>
                  <a:srgbClr val="000000"/>
                </a:solidFill>
                <a:ea typeface="HY헤드라인M" pitchFamily="18" charset="-127"/>
              </a:rPr>
              <a:t>)</a:t>
            </a:r>
            <a:r>
              <a:rPr lang="ko-KR" altLang="en-US" sz="2000" b="0" dirty="0" smtClean="0">
                <a:solidFill>
                  <a:srgbClr val="000000"/>
                </a:solidFill>
                <a:ea typeface="HY헤드라인M" pitchFamily="18" charset="-127"/>
              </a:rPr>
              <a:t> 함은 </a:t>
            </a:r>
            <a:r>
              <a:rPr lang="ko-KR" altLang="en-US" sz="2000" b="0" dirty="0">
                <a:solidFill>
                  <a:srgbClr val="000000"/>
                </a:solidFill>
                <a:ea typeface="HY헤드라인M" pitchFamily="18" charset="-127"/>
              </a:rPr>
              <a:t>해당 항목집합의 어떠한 </a:t>
            </a:r>
            <a:r>
              <a:rPr lang="ko-KR" altLang="en-US" sz="2000" b="0" dirty="0">
                <a:solidFill>
                  <a:srgbClr val="0000CC"/>
                </a:solidFill>
                <a:ea typeface="HY헤드라인M" pitchFamily="18" charset="-127"/>
              </a:rPr>
              <a:t>직접 </a:t>
            </a:r>
            <a:r>
              <a:rPr lang="ko-KR" altLang="en-US" sz="2000" b="0" dirty="0" err="1" smtClean="0">
                <a:solidFill>
                  <a:srgbClr val="0000CC"/>
                </a:solidFill>
                <a:ea typeface="HY헤드라인M" pitchFamily="18" charset="-127"/>
              </a:rPr>
              <a:t>모집합</a:t>
            </a:r>
            <a:r>
              <a:rPr lang="ko-KR" altLang="en-US" sz="2000" b="0" dirty="0" err="1" smtClean="0">
                <a:solidFill>
                  <a:srgbClr val="000000"/>
                </a:solidFill>
                <a:ea typeface="HY헤드라인M" pitchFamily="18" charset="-127"/>
              </a:rPr>
              <a:t>과도</a:t>
            </a:r>
            <a:r>
              <a:rPr lang="ko-KR" altLang="en-US" sz="2000" b="0" dirty="0" smtClean="0">
                <a:solidFill>
                  <a:srgbClr val="000000"/>
                </a:solidFill>
                <a:ea typeface="HY헤드라인M" pitchFamily="18" charset="-127"/>
              </a:rPr>
              <a:t> 지지도가 같지 않은 </a:t>
            </a:r>
            <a:r>
              <a:rPr lang="ko-KR" altLang="en-US" sz="2000" b="0" dirty="0">
                <a:solidFill>
                  <a:srgbClr val="000000"/>
                </a:solidFill>
                <a:ea typeface="HY헤드라인M" pitchFamily="18" charset="-127"/>
              </a:rPr>
              <a:t>경우를 말한다</a:t>
            </a:r>
            <a:r>
              <a:rPr lang="en-US" altLang="ko-KR" sz="2000" b="0" dirty="0" smtClean="0">
                <a:solidFill>
                  <a:srgbClr val="000000"/>
                </a:solidFill>
                <a:ea typeface="HY헤드라인M" pitchFamily="18" charset="-127"/>
              </a:rPr>
              <a:t>.</a:t>
            </a:r>
            <a:endParaRPr lang="en-US" altLang="ko-KR" sz="1800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en-US" altLang="ko-KR" sz="1500" b="0" dirty="0" smtClean="0">
                <a:solidFill>
                  <a:srgbClr val="000000"/>
                </a:solidFill>
                <a:ea typeface="HY헤드라인M" pitchFamily="18" charset="-127"/>
              </a:rPr>
              <a:t>An </a:t>
            </a:r>
            <a:r>
              <a:rPr lang="en-US" altLang="ko-KR" sz="1500" b="0" dirty="0" err="1" smtClean="0">
                <a:solidFill>
                  <a:srgbClr val="000000"/>
                </a:solidFill>
                <a:ea typeface="HY헤드라인M" pitchFamily="18" charset="-127"/>
              </a:rPr>
              <a:t>itemset</a:t>
            </a:r>
            <a:r>
              <a:rPr lang="en-US" altLang="ko-KR" sz="1500" b="0" dirty="0" smtClean="0">
                <a:solidFill>
                  <a:srgbClr val="000000"/>
                </a:solidFill>
                <a:ea typeface="HY헤드라인M" pitchFamily="18" charset="-127"/>
              </a:rPr>
              <a:t> is closed if none of its </a:t>
            </a:r>
            <a:r>
              <a:rPr lang="en-US" altLang="ko-KR" sz="1500" b="0" dirty="0" smtClean="0">
                <a:solidFill>
                  <a:srgbClr val="0000CC"/>
                </a:solidFill>
                <a:ea typeface="HY헤드라인M" pitchFamily="18" charset="-127"/>
              </a:rPr>
              <a:t>immediate supersets </a:t>
            </a:r>
            <a:r>
              <a:rPr lang="en-US" altLang="ko-KR" sz="1500" b="0" dirty="0" smtClean="0">
                <a:solidFill>
                  <a:srgbClr val="000000"/>
                </a:solidFill>
                <a:ea typeface="HY헤드라인M" pitchFamily="18" charset="-127"/>
              </a:rPr>
              <a:t>has the same support as the </a:t>
            </a:r>
            <a:r>
              <a:rPr lang="en-US" altLang="ko-KR" sz="1500" b="0" dirty="0" err="1" smtClean="0">
                <a:solidFill>
                  <a:srgbClr val="000000"/>
                </a:solidFill>
                <a:ea typeface="HY헤드라인M" pitchFamily="18" charset="-127"/>
              </a:rPr>
              <a:t>itemset</a:t>
            </a:r>
            <a:endParaRPr lang="en-US" altLang="ko-KR" sz="1500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닫힌 항목집합이 빈발하면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, 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이를 닫힌 빈발 항목집합이라 한다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.</a:t>
            </a:r>
            <a:endParaRPr lang="en-US" altLang="ko-KR" b="0" dirty="0">
              <a:solidFill>
                <a:srgbClr val="000000"/>
              </a:solidFill>
              <a:ea typeface="HY헤드라인M" pitchFamily="18" charset="-127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4" y="2924944"/>
            <a:ext cx="7848969" cy="3396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544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31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7002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닫힌 빈발 항목집합 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(1/2)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908720"/>
            <a:ext cx="9067800" cy="546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544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32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7002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닫힌 빈발 항목집합 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(2/2)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80728"/>
            <a:ext cx="8534400" cy="523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모서리가 둥근 직사각형 1"/>
          <p:cNvSpPr/>
          <p:nvPr/>
        </p:nvSpPr>
        <p:spPr bwMode="auto">
          <a:xfrm>
            <a:off x="6948264" y="5013176"/>
            <a:ext cx="1584176" cy="792088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92100" marR="0" indent="-292100" algn="l" defTabSz="914400" rtl="0" eaLnBrk="1" fontAlgn="ctr" latinLnBrk="1" hangingPunct="1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SzTx/>
              <a:buFont typeface="Wingdings" pitchFamily="2" charset="2"/>
              <a:buChar char="v"/>
              <a:tabLst>
                <a:tab pos="292100" algn="l"/>
                <a:tab pos="685800" algn="l"/>
              </a:tabLst>
            </a:pPr>
            <a:endParaRPr kumimoji="1" lang="ko-KR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ea typeface="굴림체" pitchFamily="49" charset="-127"/>
            </a:endParaRPr>
          </a:p>
        </p:txBody>
      </p:sp>
      <p:sp>
        <p:nvSpPr>
          <p:cNvPr id="4" name="타원 3"/>
          <p:cNvSpPr/>
          <p:nvPr/>
        </p:nvSpPr>
        <p:spPr bwMode="auto">
          <a:xfrm>
            <a:off x="1115616" y="2492896"/>
            <a:ext cx="720080" cy="936104"/>
          </a:xfrm>
          <a:prstGeom prst="ellipse">
            <a:avLst/>
          </a:prstGeom>
          <a:noFill/>
          <a:ln w="412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92100" marR="0" indent="-292100" algn="l" defTabSz="914400" rtl="0" eaLnBrk="1" fontAlgn="ctr" latinLnBrk="1" hangingPunct="1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SzTx/>
              <a:buFont typeface="Wingdings" pitchFamily="2" charset="2"/>
              <a:buChar char="v"/>
              <a:tabLst>
                <a:tab pos="292100" algn="l"/>
                <a:tab pos="685800" algn="l"/>
              </a:tabLst>
            </a:pPr>
            <a:endParaRPr kumimoji="1" lang="ko-KR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ea typeface="굴림체" pitchFamily="49" charset="-127"/>
            </a:endParaRPr>
          </a:p>
        </p:txBody>
      </p:sp>
      <p:sp>
        <p:nvSpPr>
          <p:cNvPr id="10" name="타원 9"/>
          <p:cNvSpPr/>
          <p:nvPr/>
        </p:nvSpPr>
        <p:spPr bwMode="auto">
          <a:xfrm>
            <a:off x="1619672" y="1432793"/>
            <a:ext cx="720080" cy="936104"/>
          </a:xfrm>
          <a:prstGeom prst="ellipse">
            <a:avLst/>
          </a:prstGeom>
          <a:noFill/>
          <a:ln w="412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92100" marR="0" indent="-292100" algn="l" defTabSz="914400" rtl="0" eaLnBrk="1" fontAlgn="ctr" latinLnBrk="1" hangingPunct="1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SzTx/>
              <a:buFont typeface="Wingdings" pitchFamily="2" charset="2"/>
              <a:buChar char="v"/>
              <a:tabLst>
                <a:tab pos="292100" algn="l"/>
                <a:tab pos="685800" algn="l"/>
              </a:tabLst>
            </a:pPr>
            <a:endParaRPr kumimoji="1" lang="ko-KR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ea typeface="굴림체" pitchFamily="49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-52333" y="5499726"/>
            <a:ext cx="3776058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/>
                </a:solidFill>
              </a:rPr>
              <a:t>Immediate </a:t>
            </a:r>
            <a:r>
              <a:rPr lang="en-US" altLang="ko-KR" dirty="0" err="1" smtClean="0">
                <a:solidFill>
                  <a:schemeClr val="accent2"/>
                </a:solidFill>
              </a:rPr>
              <a:t>supperset</a:t>
            </a:r>
            <a:r>
              <a:rPr lang="ko-KR" altLang="en-US" dirty="0" smtClean="0">
                <a:solidFill>
                  <a:schemeClr val="accent2"/>
                </a:solidFill>
              </a:rPr>
              <a:t>과 </a:t>
            </a:r>
            <a:r>
              <a:rPr lang="en-US" altLang="ko-KR" dirty="0" smtClean="0">
                <a:solidFill>
                  <a:schemeClr val="accent2"/>
                </a:solidFill>
              </a:rPr>
              <a:t>support</a:t>
            </a:r>
            <a:r>
              <a:rPr lang="ko-KR" altLang="en-US" dirty="0" smtClean="0">
                <a:solidFill>
                  <a:schemeClr val="accent2"/>
                </a:solidFill>
              </a:rPr>
              <a:t>가 같은경우 </a:t>
            </a:r>
            <a:r>
              <a:rPr lang="ko-KR" altLang="en-US" dirty="0" smtClean="0">
                <a:solidFill>
                  <a:schemeClr val="accent2"/>
                </a:solidFill>
              </a:rPr>
              <a:t>존재하므로</a:t>
            </a:r>
            <a:r>
              <a:rPr lang="en-US" altLang="ko-KR" dirty="0" smtClean="0">
                <a:solidFill>
                  <a:schemeClr val="accent2"/>
                </a:solidFill>
              </a:rPr>
              <a:t> A</a:t>
            </a:r>
            <a:r>
              <a:rPr lang="ko-KR" altLang="en-US" dirty="0" smtClean="0">
                <a:solidFill>
                  <a:schemeClr val="accent2"/>
                </a:solidFill>
              </a:rPr>
              <a:t>와 </a:t>
            </a:r>
            <a:r>
              <a:rPr lang="en-US" altLang="ko-KR" dirty="0" smtClean="0">
                <a:solidFill>
                  <a:schemeClr val="accent2"/>
                </a:solidFill>
              </a:rPr>
              <a:t>B</a:t>
            </a:r>
            <a:r>
              <a:rPr lang="ko-KR" altLang="en-US" dirty="0" smtClean="0">
                <a:solidFill>
                  <a:schemeClr val="accent2"/>
                </a:solidFill>
              </a:rPr>
              <a:t>는</a:t>
            </a:r>
            <a:r>
              <a:rPr lang="ko-KR" altLang="en-US" dirty="0" smtClean="0">
                <a:solidFill>
                  <a:schemeClr val="accent2"/>
                </a:solidFill>
              </a:rPr>
              <a:t> </a:t>
            </a:r>
            <a:r>
              <a:rPr lang="en-US" altLang="ko-KR" dirty="0" smtClean="0">
                <a:solidFill>
                  <a:schemeClr val="accent2"/>
                </a:solidFill>
              </a:rPr>
              <a:t>closed(x)</a:t>
            </a:r>
            <a:endParaRPr kumimoji="1" lang="ko-KR" altLang="en-US" dirty="0">
              <a:solidFill>
                <a:schemeClr val="accent2"/>
              </a:solidFill>
            </a:endParaRPr>
          </a:p>
        </p:txBody>
      </p:sp>
      <p:sp>
        <p:nvSpPr>
          <p:cNvPr id="12" name="타원 11"/>
          <p:cNvSpPr/>
          <p:nvPr/>
        </p:nvSpPr>
        <p:spPr bwMode="auto">
          <a:xfrm>
            <a:off x="2555776" y="1432793"/>
            <a:ext cx="720080" cy="936104"/>
          </a:xfrm>
          <a:prstGeom prst="ellipse">
            <a:avLst/>
          </a:prstGeom>
          <a:noFill/>
          <a:ln w="412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92100" marR="0" indent="-292100" algn="l" defTabSz="914400" rtl="0" eaLnBrk="1" fontAlgn="ctr" latinLnBrk="1" hangingPunct="1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SzTx/>
              <a:buFont typeface="Wingdings" pitchFamily="2" charset="2"/>
              <a:buChar char="v"/>
              <a:tabLst>
                <a:tab pos="292100" algn="l"/>
                <a:tab pos="685800" algn="l"/>
              </a:tabLst>
            </a:pPr>
            <a:endParaRPr kumimoji="1" lang="ko-KR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ea typeface="굴림체" pitchFamily="49" charset="-127"/>
            </a:endParaRPr>
          </a:p>
        </p:txBody>
      </p:sp>
      <p:sp>
        <p:nvSpPr>
          <p:cNvPr id="13" name="타원 12"/>
          <p:cNvSpPr/>
          <p:nvPr/>
        </p:nvSpPr>
        <p:spPr bwMode="auto">
          <a:xfrm>
            <a:off x="3055978" y="2472609"/>
            <a:ext cx="720080" cy="936104"/>
          </a:xfrm>
          <a:prstGeom prst="ellipse">
            <a:avLst/>
          </a:prstGeom>
          <a:noFill/>
          <a:ln w="412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92100" marR="0" indent="-292100" algn="l" defTabSz="914400" rtl="0" eaLnBrk="1" fontAlgn="ctr" latinLnBrk="1" hangingPunct="1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SzTx/>
              <a:buFont typeface="Wingdings" pitchFamily="2" charset="2"/>
              <a:buChar char="v"/>
              <a:tabLst>
                <a:tab pos="292100" algn="l"/>
                <a:tab pos="685800" algn="l"/>
              </a:tabLst>
            </a:pPr>
            <a:endParaRPr kumimoji="1" lang="ko-KR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ea typeface="굴림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201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33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7002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최대 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vs 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닫힌 항목집합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939" y="1038091"/>
            <a:ext cx="5499349" cy="512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155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srgbClr val="3333CC"/>
                </a:solidFill>
              </a:rPr>
              <a:t>Page </a:t>
            </a:r>
            <a:fld id="{8AEC989E-555E-4E55-9F3C-343127921532}" type="slidenum">
              <a:rPr lang="en-US" altLang="ko-KR">
                <a:solidFill>
                  <a:srgbClr val="3333CC"/>
                </a:solidFill>
              </a:rPr>
              <a:pPr>
                <a:defRPr/>
              </a:pPr>
              <a:t>34</a:t>
            </a:fld>
            <a:endParaRPr lang="en-US" altLang="ko-KR">
              <a:solidFill>
                <a:srgbClr val="3333CC"/>
              </a:solidFill>
            </a:endParaRPr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5" y="163513"/>
            <a:ext cx="45481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강의 내</a:t>
            </a:r>
            <a:r>
              <a:rPr lang="ko-KR" altLang="en-US" sz="2400" b="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용</a:t>
            </a:r>
          </a:p>
        </p:txBody>
      </p:sp>
      <p:sp>
        <p:nvSpPr>
          <p:cNvPr id="4101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  <p:sp>
        <p:nvSpPr>
          <p:cNvPr id="11" name="AutoShape 24"/>
          <p:cNvSpPr>
            <a:spLocks noChangeArrowheads="1"/>
          </p:cNvSpPr>
          <p:nvPr/>
        </p:nvSpPr>
        <p:spPr bwMode="auto">
          <a:xfrm>
            <a:off x="251520" y="3125725"/>
            <a:ext cx="8569325" cy="591307"/>
          </a:xfrm>
          <a:prstGeom prst="roundRect">
            <a:avLst>
              <a:gd name="adj" fmla="val 16667"/>
            </a:avLst>
          </a:prstGeom>
          <a:solidFill>
            <a:srgbClr val="FFCCCC">
              <a:alpha val="80000"/>
            </a:srgbClr>
          </a:solidFill>
          <a:ln w="12700">
            <a:solidFill>
              <a:srgbClr val="FF99FF"/>
            </a:solidFill>
            <a:round/>
            <a:headEnd/>
            <a:tailEnd/>
          </a:ln>
          <a:effectLst/>
        </p:spPr>
        <p:txBody>
          <a:bodyPr lIns="36000" tIns="36000" rIns="36000" bIns="36000" anchor="ctr">
            <a:no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2" name="Text Box 26"/>
          <p:cNvSpPr txBox="1">
            <a:spLocks noChangeArrowheads="1"/>
          </p:cNvSpPr>
          <p:nvPr/>
        </p:nvSpPr>
        <p:spPr bwMode="auto">
          <a:xfrm>
            <a:off x="324545" y="980728"/>
            <a:ext cx="8569325" cy="4966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36000" tIns="36000" rIns="36000" bIns="36000">
            <a:spAutoFit/>
          </a:bodyPr>
          <a:lstStyle/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Font typeface="Wingdings" pitchFamily="2" charset="2"/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연관규칙 정의와 적용사례</a:t>
            </a:r>
            <a:endParaRPr lang="en-US" altLang="ko-KR" sz="2400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빈발 </a:t>
            </a:r>
            <a:r>
              <a:rPr lang="ko-KR" altLang="en-US" sz="2400" b="0" dirty="0">
                <a:solidFill>
                  <a:srgbClr val="000000"/>
                </a:solidFill>
                <a:ea typeface="HY헤드라인M" pitchFamily="18" charset="-127"/>
              </a:rPr>
              <a:t>항목집합과 </a:t>
            </a:r>
            <a:r>
              <a:rPr lang="en-US" altLang="ko-KR" sz="2400" b="0" dirty="0" err="1" smtClean="0">
                <a:solidFill>
                  <a:srgbClr val="000000"/>
                </a:solidFill>
                <a:ea typeface="HY헤드라인M" pitchFamily="18" charset="-127"/>
              </a:rPr>
              <a:t>Apriori</a:t>
            </a:r>
            <a:r>
              <a:rPr lang="en-US" altLang="ko-KR" sz="2400" b="0" dirty="0" smtClean="0">
                <a:solidFill>
                  <a:srgbClr val="000000"/>
                </a:solidFill>
                <a:ea typeface="HY헤드라인M" pitchFamily="18" charset="-127"/>
              </a:rPr>
              <a:t> </a:t>
            </a: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알고리즘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최대 항목집합과 닫힌 항목집합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유용성 척도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범주형</a:t>
            </a:r>
            <a:r>
              <a:rPr lang="en-US" altLang="ko-KR" sz="2400" b="0" dirty="0">
                <a:solidFill>
                  <a:srgbClr val="000000"/>
                </a:solidFill>
                <a:ea typeface="HY헤드라인M" pitchFamily="18" charset="-127"/>
              </a:rPr>
              <a:t>, </a:t>
            </a:r>
            <a:r>
              <a:rPr lang="ko-KR" altLang="en-US" sz="2400" b="0" dirty="0" err="1">
                <a:solidFill>
                  <a:srgbClr val="000000"/>
                </a:solidFill>
                <a:ea typeface="HY헤드라인M" pitchFamily="18" charset="-127"/>
              </a:rPr>
              <a:t>연속형</a:t>
            </a:r>
            <a:r>
              <a:rPr lang="ko-KR" altLang="en-US" sz="2400" b="0" dirty="0">
                <a:solidFill>
                  <a:srgbClr val="000000"/>
                </a:solidFill>
                <a:ea typeface="HY헤드라인M" pitchFamily="18" charset="-127"/>
              </a:rPr>
              <a:t> 속성 </a:t>
            </a: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처리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다단계 연관규칙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>
                <a:solidFill>
                  <a:srgbClr val="000000"/>
                </a:solidFill>
                <a:ea typeface="HY헤드라인M" pitchFamily="18" charset="-127"/>
              </a:rPr>
              <a:t>순차 </a:t>
            </a: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패턴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765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35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7002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연관규칙 평가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32489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en-US" altLang="ko-KR" sz="2000" b="0" dirty="0" smtClean="0">
                <a:ea typeface="HY헤드라인M" pitchFamily="18" charset="-127"/>
              </a:rPr>
              <a:t>ARM </a:t>
            </a:r>
            <a:r>
              <a:rPr lang="ko-KR" altLang="en-US" sz="2000" b="0" dirty="0" smtClean="0">
                <a:ea typeface="HY헤드라인M" pitchFamily="18" charset="-127"/>
              </a:rPr>
              <a:t>알고리즘은 너무 많은 연관규칙을 생성한다</a:t>
            </a:r>
            <a:r>
              <a:rPr lang="en-US" altLang="ko-KR" sz="2000" b="0" dirty="0" smtClean="0">
                <a:ea typeface="HY헤드라인M" pitchFamily="18" charset="-127"/>
              </a:rPr>
              <a:t>.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대다수의 규칙들은 유용하지 않거나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(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흥미롭지 않거나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, uninteresting) 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중복되어 있다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.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예를 들어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, {A, B, C} </a:t>
            </a:r>
            <a:r>
              <a:rPr kumimoji="0" lang="en-US" altLang="ko-KR" b="0" dirty="0" smtClean="0">
                <a:solidFill>
                  <a:srgbClr val="000000"/>
                </a:solidFill>
                <a:latin typeface="Arial" charset="0"/>
                <a:ea typeface="굴림" charset="-127"/>
                <a:sym typeface="Symbol" pitchFamily="18" charset="2"/>
              </a:rPr>
              <a:t> {D</a:t>
            </a:r>
            <a:r>
              <a:rPr lang="en-US" altLang="ko-KR" b="0" dirty="0">
                <a:solidFill>
                  <a:srgbClr val="000000"/>
                </a:solidFill>
                <a:ea typeface="HY헤드라인M" pitchFamily="18" charset="-127"/>
                <a:sym typeface="Symbol" pitchFamily="18" charset="2"/>
              </a:rPr>
              <a:t>}</a:t>
            </a:r>
            <a:r>
              <a:rPr lang="ko-KR" altLang="en-US" b="0" dirty="0">
                <a:solidFill>
                  <a:srgbClr val="000000"/>
                </a:solidFill>
                <a:ea typeface="HY헤드라인M" pitchFamily="18" charset="-127"/>
                <a:sym typeface="Symbol" pitchFamily="18" charset="2"/>
              </a:rPr>
              <a:t>와 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Symbol" pitchFamily="18" charset="2"/>
              </a:rPr>
              <a:t>{A, B} </a:t>
            </a:r>
            <a:r>
              <a:rPr kumimoji="0" lang="en-US" altLang="ko-KR" b="0" dirty="0">
                <a:solidFill>
                  <a:srgbClr val="000000"/>
                </a:solidFill>
                <a:latin typeface="Arial" charset="0"/>
                <a:ea typeface="굴림" charset="-127"/>
                <a:sym typeface="Symbol" pitchFamily="18" charset="2"/>
              </a:rPr>
              <a:t>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Symbol" pitchFamily="18" charset="2"/>
              </a:rPr>
              <a:t> {D}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  <a:sym typeface="Symbol" pitchFamily="18" charset="2"/>
              </a:rPr>
              <a:t>가 동일한 지지도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Symbol" pitchFamily="18" charset="2"/>
              </a:rPr>
              <a:t>/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  <a:sym typeface="Symbol" pitchFamily="18" charset="2"/>
              </a:rPr>
              <a:t>신뢰도를 갖는다면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Symbol" pitchFamily="18" charset="2"/>
              </a:rPr>
              <a:t>, 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  <a:sym typeface="Symbol" pitchFamily="18" charset="2"/>
              </a:rPr>
              <a:t>이들 두 규칙은 중복되었다 할 수 있다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Symbol" pitchFamily="18" charset="2"/>
              </a:rPr>
              <a:t>. (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  <a:sym typeface="Symbol" pitchFamily="18" charset="2"/>
              </a:rPr>
              <a:t>아마도 전자만 의미가 있을 것이다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Symbol" pitchFamily="18" charset="2"/>
              </a:rPr>
              <a:t>!)</a:t>
            </a:r>
            <a:endParaRPr lang="en-US" altLang="ko-KR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유용성 척도</a:t>
            </a:r>
            <a:r>
              <a:rPr lang="en-US" altLang="ko-KR" sz="2000" b="0" dirty="0" smtClean="0">
                <a:ea typeface="HY헤드라인M" pitchFamily="18" charset="-127"/>
              </a:rPr>
              <a:t>(interestingness measure)</a:t>
            </a:r>
            <a:r>
              <a:rPr lang="ko-KR" altLang="en-US" sz="2000" b="0" dirty="0" smtClean="0">
                <a:ea typeface="HY헤드라인M" pitchFamily="18" charset="-127"/>
              </a:rPr>
              <a:t>는 찾아낸 규칙들을 제거</a:t>
            </a:r>
            <a:r>
              <a:rPr lang="en-US" altLang="ko-KR" sz="2000" b="0" dirty="0" smtClean="0">
                <a:ea typeface="HY헤드라인M" pitchFamily="18" charset="-127"/>
              </a:rPr>
              <a:t>(prune)</a:t>
            </a:r>
            <a:r>
              <a:rPr lang="ko-KR" altLang="en-US" sz="2000" b="0" dirty="0" smtClean="0">
                <a:ea typeface="HY헤드라인M" pitchFamily="18" charset="-127"/>
              </a:rPr>
              <a:t>하거나 순위</a:t>
            </a:r>
            <a:r>
              <a:rPr lang="en-US" altLang="ko-KR" sz="2000" b="0" dirty="0" smtClean="0">
                <a:ea typeface="HY헤드라인M" pitchFamily="18" charset="-127"/>
              </a:rPr>
              <a:t>(rank)</a:t>
            </a:r>
            <a:r>
              <a:rPr lang="ko-KR" altLang="en-US" sz="2000" b="0" dirty="0" smtClean="0">
                <a:ea typeface="HY헤드라인M" pitchFamily="18" charset="-127"/>
              </a:rPr>
              <a:t>를 매기는데 사용된다</a:t>
            </a:r>
            <a:r>
              <a:rPr lang="en-US" altLang="ko-KR" sz="2000" b="0" dirty="0" smtClean="0">
                <a:ea typeface="HY헤드라인M" pitchFamily="18" charset="-127"/>
              </a:rPr>
              <a:t>. </a:t>
            </a: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지지도와 신뢰도도 일종의 유용성 척도라 할 수 있다</a:t>
            </a:r>
            <a:r>
              <a:rPr lang="en-US" altLang="ko-KR" sz="2000" b="0" dirty="0" smtClean="0">
                <a:ea typeface="HY헤드라인M" pitchFamily="18" charset="-127"/>
              </a:rPr>
              <a:t>.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  <p:pic>
        <p:nvPicPr>
          <p:cNvPr id="4098" name="Picture 2" descr="https://encrypted-tbn1.gstatic.com/images?q=tbn:ANd9GcTtWJP640ccOwMrWQImRpxOX-LLbigkh3AMwp5HpeEg49rsjJKpJ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604" y="4437112"/>
            <a:ext cx="3243257" cy="18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44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36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7002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유용성 척도의 활용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" y="980728"/>
            <a:ext cx="7686675" cy="53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544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37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7002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유용성 척도의 계산 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99603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주어진 규칙 </a:t>
            </a:r>
            <a:r>
              <a:rPr lang="en-US" altLang="ko-KR" sz="2000" b="0" dirty="0" smtClean="0">
                <a:ea typeface="HY헤드라인M" pitchFamily="18" charset="-127"/>
              </a:rPr>
              <a:t>X </a:t>
            </a:r>
            <a:r>
              <a:rPr kumimoji="0" lang="en-US" altLang="ko-KR" b="0" dirty="0">
                <a:solidFill>
                  <a:srgbClr val="000000"/>
                </a:solidFill>
                <a:latin typeface="Symbol Tiger" panose="05050102010706020507" pitchFamily="18" charset="2"/>
                <a:ea typeface="굴림" charset="-127"/>
                <a:sym typeface="Symbol" pitchFamily="18" charset="2"/>
              </a:rPr>
              <a:t></a:t>
            </a:r>
            <a:r>
              <a:rPr lang="en-US" altLang="ko-KR" sz="2000" b="0" dirty="0" smtClean="0">
                <a:ea typeface="HY헤드라인M" pitchFamily="18" charset="-127"/>
              </a:rPr>
              <a:t> Y</a:t>
            </a:r>
            <a:r>
              <a:rPr lang="ko-KR" altLang="en-US" sz="2000" b="0" dirty="0" smtClean="0">
                <a:ea typeface="HY헤드라인M" pitchFamily="18" charset="-127"/>
              </a:rPr>
              <a:t>에 대해</a:t>
            </a:r>
            <a:r>
              <a:rPr lang="en-US" altLang="ko-KR" sz="2000" b="0" dirty="0" smtClean="0">
                <a:ea typeface="HY헤드라인M" pitchFamily="18" charset="-127"/>
              </a:rPr>
              <a:t>, </a:t>
            </a:r>
            <a:r>
              <a:rPr lang="ko-KR" altLang="en-US" sz="2000" b="0" dirty="0" smtClean="0">
                <a:ea typeface="HY헤드라인M" pitchFamily="18" charset="-127"/>
              </a:rPr>
              <a:t>다음 </a:t>
            </a:r>
            <a:r>
              <a:rPr lang="ko-KR" altLang="en-US" sz="2000" b="0" dirty="0" err="1" smtClean="0">
                <a:ea typeface="HY헤드라인M" pitchFamily="18" charset="-127"/>
              </a:rPr>
              <a:t>분할표</a:t>
            </a:r>
            <a:r>
              <a:rPr lang="en-US" altLang="ko-KR" sz="2000" b="0" dirty="0" smtClean="0">
                <a:ea typeface="HY헤드라인M" pitchFamily="18" charset="-127"/>
              </a:rPr>
              <a:t>(contingency table)</a:t>
            </a:r>
            <a:r>
              <a:rPr lang="ko-KR" altLang="en-US" sz="2000" b="0" dirty="0" smtClean="0">
                <a:ea typeface="HY헤드라인M" pitchFamily="18" charset="-127"/>
              </a:rPr>
              <a:t>를 사용하여 다양한 유용성 척도를 계산할 수 있다</a:t>
            </a:r>
            <a:r>
              <a:rPr lang="en-US" altLang="ko-KR" sz="2000" b="0" dirty="0" smtClean="0">
                <a:ea typeface="HY헤드라인M" pitchFamily="18" charset="-127"/>
              </a:rPr>
              <a:t>.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2" y="2165945"/>
            <a:ext cx="8610600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829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38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7002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신뢰도의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 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단점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67" y="1052736"/>
            <a:ext cx="7458075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829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39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7002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통계적 독립성 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(Statistical Independence)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24744"/>
            <a:ext cx="7804812" cy="4878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94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4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7002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연관규칙의 응용 사례 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(1/4)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61" y="2132856"/>
            <a:ext cx="8763000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53436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4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장바구니 분석 </a:t>
            </a:r>
            <a:r>
              <a:rPr lang="en-US" altLang="ko-KR" sz="2000" b="0" dirty="0" smtClean="0">
                <a:ea typeface="HY헤드라인M" pitchFamily="18" charset="-127"/>
              </a:rPr>
              <a:t>(Market Basket Analysis) </a:t>
            </a:r>
          </a:p>
        </p:txBody>
      </p:sp>
    </p:spTree>
    <p:extLst>
      <p:ext uri="{BB962C8B-B14F-4D97-AF65-F5344CB8AC3E}">
        <p14:creationId xmlns:p14="http://schemas.microsoft.com/office/powerpoint/2010/main" val="261978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40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7002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Lift/Interest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908720"/>
            <a:ext cx="3355759" cy="208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694" y="1268760"/>
            <a:ext cx="4196111" cy="1086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17" y="3861048"/>
            <a:ext cx="6886153" cy="2150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429000"/>
            <a:ext cx="3260381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94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41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7002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다양한 유용성 척도들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…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0" y="761161"/>
            <a:ext cx="7606431" cy="5718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94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srgbClr val="3333CC"/>
                </a:solidFill>
              </a:rPr>
              <a:t>Page </a:t>
            </a:r>
            <a:fld id="{8AEC989E-555E-4E55-9F3C-343127921532}" type="slidenum">
              <a:rPr lang="en-US" altLang="ko-KR">
                <a:solidFill>
                  <a:srgbClr val="3333CC"/>
                </a:solidFill>
              </a:rPr>
              <a:pPr>
                <a:defRPr/>
              </a:pPr>
              <a:t>42</a:t>
            </a:fld>
            <a:endParaRPr lang="en-US" altLang="ko-KR">
              <a:solidFill>
                <a:srgbClr val="3333CC"/>
              </a:solidFill>
            </a:endParaRPr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5" y="163513"/>
            <a:ext cx="45481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강의 내</a:t>
            </a:r>
            <a:r>
              <a:rPr lang="ko-KR" altLang="en-US" sz="2400" b="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용</a:t>
            </a:r>
          </a:p>
        </p:txBody>
      </p:sp>
      <p:sp>
        <p:nvSpPr>
          <p:cNvPr id="4101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  <p:sp>
        <p:nvSpPr>
          <p:cNvPr id="11" name="AutoShape 24"/>
          <p:cNvSpPr>
            <a:spLocks noChangeArrowheads="1"/>
          </p:cNvSpPr>
          <p:nvPr/>
        </p:nvSpPr>
        <p:spPr bwMode="auto">
          <a:xfrm>
            <a:off x="251520" y="3907539"/>
            <a:ext cx="8569325" cy="591307"/>
          </a:xfrm>
          <a:prstGeom prst="roundRect">
            <a:avLst>
              <a:gd name="adj" fmla="val 16667"/>
            </a:avLst>
          </a:prstGeom>
          <a:solidFill>
            <a:srgbClr val="FFCCCC">
              <a:alpha val="80000"/>
            </a:srgbClr>
          </a:solidFill>
          <a:ln w="12700">
            <a:solidFill>
              <a:srgbClr val="FF99FF"/>
            </a:solidFill>
            <a:round/>
            <a:headEnd/>
            <a:tailEnd/>
          </a:ln>
          <a:effectLst/>
        </p:spPr>
        <p:txBody>
          <a:bodyPr lIns="36000" tIns="36000" rIns="36000" bIns="36000" anchor="ctr">
            <a:no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2" name="Text Box 26"/>
          <p:cNvSpPr txBox="1">
            <a:spLocks noChangeArrowheads="1"/>
          </p:cNvSpPr>
          <p:nvPr/>
        </p:nvSpPr>
        <p:spPr bwMode="auto">
          <a:xfrm>
            <a:off x="324545" y="980728"/>
            <a:ext cx="8569325" cy="4966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36000" tIns="36000" rIns="36000" bIns="36000">
            <a:spAutoFit/>
          </a:bodyPr>
          <a:lstStyle/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Font typeface="Wingdings" pitchFamily="2" charset="2"/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연관규칙 정의와 적용사례</a:t>
            </a:r>
            <a:endParaRPr lang="en-US" altLang="ko-KR" sz="2400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빈발 </a:t>
            </a:r>
            <a:r>
              <a:rPr lang="ko-KR" altLang="en-US" sz="2400" b="0" dirty="0">
                <a:solidFill>
                  <a:srgbClr val="000000"/>
                </a:solidFill>
                <a:ea typeface="HY헤드라인M" pitchFamily="18" charset="-127"/>
              </a:rPr>
              <a:t>항목집합과 </a:t>
            </a:r>
            <a:r>
              <a:rPr lang="en-US" altLang="ko-KR" sz="2400" b="0" dirty="0" err="1" smtClean="0">
                <a:solidFill>
                  <a:srgbClr val="000000"/>
                </a:solidFill>
                <a:ea typeface="HY헤드라인M" pitchFamily="18" charset="-127"/>
              </a:rPr>
              <a:t>Apriori</a:t>
            </a:r>
            <a:r>
              <a:rPr lang="en-US" altLang="ko-KR" sz="2400" b="0" dirty="0" smtClean="0">
                <a:solidFill>
                  <a:srgbClr val="000000"/>
                </a:solidFill>
                <a:ea typeface="HY헤드라인M" pitchFamily="18" charset="-127"/>
              </a:rPr>
              <a:t> </a:t>
            </a: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알고리즘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최대 항목집합과 닫힌 항목집합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유용성 척도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범주형</a:t>
            </a:r>
            <a:r>
              <a:rPr lang="en-US" altLang="ko-KR" sz="2400" b="0" dirty="0">
                <a:solidFill>
                  <a:srgbClr val="000000"/>
                </a:solidFill>
                <a:ea typeface="HY헤드라인M" pitchFamily="18" charset="-127"/>
              </a:rPr>
              <a:t>, </a:t>
            </a:r>
            <a:r>
              <a:rPr lang="ko-KR" altLang="en-US" sz="2400" b="0" dirty="0" err="1">
                <a:solidFill>
                  <a:srgbClr val="000000"/>
                </a:solidFill>
                <a:ea typeface="HY헤드라인M" pitchFamily="18" charset="-127"/>
              </a:rPr>
              <a:t>연속형</a:t>
            </a:r>
            <a:r>
              <a:rPr lang="ko-KR" altLang="en-US" sz="2400" b="0" dirty="0">
                <a:solidFill>
                  <a:srgbClr val="000000"/>
                </a:solidFill>
                <a:ea typeface="HY헤드라인M" pitchFamily="18" charset="-127"/>
              </a:rPr>
              <a:t> 속성 </a:t>
            </a: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처리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다단계 연관규칙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>
                <a:solidFill>
                  <a:srgbClr val="000000"/>
                </a:solidFill>
                <a:ea typeface="HY헤드라인M" pitchFamily="18" charset="-127"/>
              </a:rPr>
              <a:t>순차 </a:t>
            </a: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패턴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85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43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7002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범주형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, </a:t>
            </a:r>
            <a:r>
              <a:rPr lang="ko-KR" altLang="en-US" sz="2400" b="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연속형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 속성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424615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연관규칙은 트랜잭션 데이터베이스에 적용되나</a:t>
            </a:r>
            <a:r>
              <a:rPr lang="en-US" altLang="ko-KR" sz="2000" b="0" dirty="0" smtClean="0">
                <a:ea typeface="HY헤드라인M" pitchFamily="18" charset="-127"/>
              </a:rPr>
              <a:t>,</a:t>
            </a:r>
            <a:br>
              <a:rPr lang="en-US" altLang="ko-KR" sz="2000" b="0" dirty="0" smtClean="0">
                <a:ea typeface="HY헤드라인M" pitchFamily="18" charset="-127"/>
              </a:rPr>
            </a:br>
            <a:r>
              <a:rPr lang="ko-KR" altLang="en-US" sz="2000" b="0" dirty="0" smtClean="0">
                <a:ea typeface="HY헤드라인M" pitchFamily="18" charset="-127"/>
              </a:rPr>
              <a:t>실제로 기존의 많은 데이터베이스는 레코드</a:t>
            </a:r>
            <a:r>
              <a:rPr lang="en-US" altLang="ko-KR" sz="2000" b="0" dirty="0" smtClean="0">
                <a:ea typeface="HY헤드라인M" pitchFamily="18" charset="-127"/>
              </a:rPr>
              <a:t>(</a:t>
            </a:r>
            <a:r>
              <a:rPr lang="ko-KR" altLang="en-US" sz="2000" b="0" dirty="0" err="1" smtClean="0">
                <a:ea typeface="HY헤드라인M" pitchFamily="18" charset="-127"/>
              </a:rPr>
              <a:t>튜플</a:t>
            </a:r>
            <a:r>
              <a:rPr lang="en-US" altLang="ko-KR" sz="2000" b="0" dirty="0" smtClean="0">
                <a:ea typeface="HY헤드라인M" pitchFamily="18" charset="-127"/>
              </a:rPr>
              <a:t>)</a:t>
            </a:r>
            <a:r>
              <a:rPr lang="ko-KR" altLang="en-US" sz="2000" b="0" dirty="0" smtClean="0">
                <a:ea typeface="HY헤드라인M" pitchFamily="18" charset="-127"/>
              </a:rPr>
              <a:t>들의 집합이다</a:t>
            </a:r>
            <a:r>
              <a:rPr lang="en-US" altLang="ko-KR" sz="2000" b="0" dirty="0" smtClean="0">
                <a:ea typeface="HY헤드라인M" pitchFamily="18" charset="-127"/>
              </a:rPr>
              <a:t>.</a:t>
            </a: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레코드들은 대개 범주형 혹은 </a:t>
            </a:r>
            <a:r>
              <a:rPr lang="ko-KR" altLang="en-US" sz="2000" b="0" dirty="0" err="1" smtClean="0">
                <a:ea typeface="HY헤드라인M" pitchFamily="18" charset="-127"/>
              </a:rPr>
              <a:t>연속형</a:t>
            </a:r>
            <a:r>
              <a:rPr lang="ko-KR" altLang="en-US" sz="2000" b="0" dirty="0" smtClean="0">
                <a:ea typeface="HY헤드라인M" pitchFamily="18" charset="-127"/>
              </a:rPr>
              <a:t> 속성들로 구성된다</a:t>
            </a:r>
            <a:r>
              <a:rPr lang="en-US" altLang="ko-KR" sz="2000" b="0" dirty="0" smtClean="0">
                <a:ea typeface="HY헤드라인M" pitchFamily="18" charset="-127"/>
              </a:rPr>
              <a:t>.</a:t>
            </a: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범주형 속성</a:t>
            </a:r>
            <a:r>
              <a:rPr lang="en-US" altLang="ko-KR" sz="2000" b="0" dirty="0" smtClean="0">
                <a:ea typeface="HY헤드라인M" pitchFamily="18" charset="-127"/>
              </a:rPr>
              <a:t>(Categorical Attributes)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속성의 값이 범주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(category)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로 나타나는 경우를 일컬음</a:t>
            </a:r>
            <a:endParaRPr lang="en-US" altLang="ko-KR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예제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: 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성별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, 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전공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, 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특기</a:t>
            </a:r>
            <a:endParaRPr lang="en-US" altLang="ko-KR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err="1" smtClean="0">
                <a:ea typeface="HY헤드라인M" pitchFamily="18" charset="-127"/>
              </a:rPr>
              <a:t>연속형</a:t>
            </a:r>
            <a:r>
              <a:rPr lang="ko-KR" altLang="en-US" sz="2000" b="0" dirty="0" smtClean="0">
                <a:ea typeface="HY헤드라인M" pitchFamily="18" charset="-127"/>
              </a:rPr>
              <a:t> 속성</a:t>
            </a:r>
            <a:r>
              <a:rPr lang="en-US" altLang="ko-KR" sz="2000" b="0" dirty="0" smtClean="0">
                <a:ea typeface="HY헤드라인M" pitchFamily="18" charset="-127"/>
              </a:rPr>
              <a:t>(Continuous Attributes) 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속성의 값이 숫자로 나타나는 경우를 일컬음</a:t>
            </a:r>
            <a:endParaRPr lang="en-US" altLang="ko-KR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801688" lvl="2" indent="-2667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 typeface="Symbol" panose="05050102010706020507" pitchFamily="18" charset="2"/>
              <a:buChar char="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예제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: 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나이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, 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몸무게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, 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연봉</a:t>
            </a:r>
            <a:endParaRPr lang="en-US" altLang="ko-KR" b="0" dirty="0" smtClean="0">
              <a:solidFill>
                <a:srgbClr val="000000"/>
              </a:solidFill>
              <a:ea typeface="HY헤드라인M" pitchFamily="18" charset="-127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100" y="3933057"/>
            <a:ext cx="3740900" cy="245977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317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44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7002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범주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/</a:t>
            </a:r>
            <a:r>
              <a:rPr lang="ko-KR" altLang="en-US" sz="2400" b="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연속형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 속성의 연관규칙 사례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500" y="1268760"/>
            <a:ext cx="7283916" cy="327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57"/>
          <p:cNvSpPr txBox="1">
            <a:spLocks noChangeArrowheads="1"/>
          </p:cNvSpPr>
          <p:nvPr/>
        </p:nvSpPr>
        <p:spPr bwMode="auto">
          <a:xfrm>
            <a:off x="837856" y="4678362"/>
            <a:ext cx="769620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latinLnBrk="0" hangingPunct="0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0" lang="en-US" altLang="ko-KR" sz="2000" smtClean="0">
                <a:solidFill>
                  <a:srgbClr val="000000"/>
                </a:solidFill>
                <a:latin typeface="Arial" charset="0"/>
                <a:ea typeface="굴림" charset="-127"/>
              </a:rPr>
              <a:t>Example of Association Rule:</a:t>
            </a:r>
          </a:p>
          <a:p>
            <a:pPr eaLnBrk="0" fontAlgn="base" latinLnBrk="0" hangingPunct="0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kumimoji="0" lang="en-US" altLang="ko-KR" sz="2000" b="0" smtClean="0">
                <a:solidFill>
                  <a:srgbClr val="000000"/>
                </a:solidFill>
                <a:latin typeface="Arial" charset="0"/>
                <a:ea typeface="굴림" charset="-127"/>
              </a:rPr>
              <a:t>       {Number of Pages </a:t>
            </a:r>
            <a:r>
              <a:rPr kumimoji="0" lang="en-US" altLang="ko-KR" sz="2000" b="0" smtClean="0">
                <a:solidFill>
                  <a:srgbClr val="000000"/>
                </a:solidFill>
                <a:latin typeface="Arial" charset="0"/>
                <a:ea typeface="굴림" charset="-127"/>
                <a:sym typeface="Symbol" pitchFamily="18" charset="2"/>
              </a:rPr>
              <a:t>[5,10)  (Browser=Mozilla)}  {Buy = No}</a:t>
            </a:r>
          </a:p>
        </p:txBody>
      </p:sp>
    </p:spTree>
    <p:extLst>
      <p:ext uri="{BB962C8B-B14F-4D97-AF65-F5344CB8AC3E}">
        <p14:creationId xmlns:p14="http://schemas.microsoft.com/office/powerpoint/2010/main" val="150317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www.internetbrowsersoftware.net/wp-content/uploads/2010/02/top-best-browse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417" y="3429000"/>
            <a:ext cx="4518758" cy="287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45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7002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범주형 속성 처리 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35259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4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범주형 속성을 이진</a:t>
            </a:r>
            <a:r>
              <a:rPr lang="en-US" altLang="ko-KR" sz="2000" b="0" dirty="0" smtClean="0">
                <a:ea typeface="HY헤드라인M" pitchFamily="18" charset="-127"/>
              </a:rPr>
              <a:t>(binary) </a:t>
            </a:r>
            <a:r>
              <a:rPr lang="ko-KR" altLang="en-US" sz="2000" b="0" dirty="0" smtClean="0">
                <a:ea typeface="HY헤드라인M" pitchFamily="18" charset="-127"/>
              </a:rPr>
              <a:t>변수로 변환한다</a:t>
            </a:r>
            <a:r>
              <a:rPr lang="en-US" altLang="ko-KR" sz="2000" b="0" dirty="0" smtClean="0">
                <a:ea typeface="HY헤드라인M" pitchFamily="18" charset="-127"/>
              </a:rPr>
              <a:t>.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이진 변수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: 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트랜잭션에서는 어떤 속성이 나타나는지 나타나지 않던지 하는데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, </a:t>
            </a:r>
            <a:b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</a:b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이를 이진 속성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(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이진 변수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)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이라 함</a:t>
            </a:r>
            <a:endParaRPr lang="en-US" altLang="ko-KR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4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각 속성과 그 값을 </a:t>
            </a:r>
            <a:r>
              <a:rPr lang="en-US" altLang="ko-KR" sz="2000" b="0" dirty="0" smtClean="0">
                <a:ea typeface="HY헤드라인M" pitchFamily="18" charset="-127"/>
              </a:rPr>
              <a:t>(</a:t>
            </a:r>
            <a:r>
              <a:rPr lang="ko-KR" altLang="en-US" sz="2000" b="0" dirty="0" smtClean="0">
                <a:ea typeface="HY헤드라인M" pitchFamily="18" charset="-127"/>
              </a:rPr>
              <a:t>속성</a:t>
            </a:r>
            <a:r>
              <a:rPr lang="en-US" altLang="ko-KR" sz="2000" b="0" dirty="0" smtClean="0">
                <a:ea typeface="HY헤드라인M" pitchFamily="18" charset="-127"/>
              </a:rPr>
              <a:t> = </a:t>
            </a:r>
            <a:r>
              <a:rPr lang="ko-KR" altLang="en-US" sz="2000" b="0" dirty="0" smtClean="0">
                <a:ea typeface="HY헤드라인M" pitchFamily="18" charset="-127"/>
              </a:rPr>
              <a:t>값</a:t>
            </a:r>
            <a:r>
              <a:rPr lang="en-US" altLang="ko-KR" sz="2000" b="0" dirty="0" smtClean="0">
                <a:ea typeface="HY헤드라인M" pitchFamily="18" charset="-127"/>
              </a:rPr>
              <a:t>)</a:t>
            </a:r>
            <a:r>
              <a:rPr lang="ko-KR" altLang="en-US" sz="2000" b="0" dirty="0" smtClean="0">
                <a:ea typeface="HY헤드라인M" pitchFamily="18" charset="-127"/>
              </a:rPr>
              <a:t>과 같이 새로운 </a:t>
            </a:r>
            <a:r>
              <a:rPr lang="en-US" altLang="ko-KR" sz="2000" b="0" dirty="0" smtClean="0">
                <a:ea typeface="HY헤드라인M" pitchFamily="18" charset="-127"/>
              </a:rPr>
              <a:t>“</a:t>
            </a:r>
            <a:r>
              <a:rPr lang="ko-KR" altLang="en-US" sz="2000" b="0" dirty="0" smtClean="0">
                <a:ea typeface="HY헤드라인M" pitchFamily="18" charset="-127"/>
              </a:rPr>
              <a:t>항목</a:t>
            </a:r>
            <a:r>
              <a:rPr lang="en-US" altLang="ko-KR" sz="2000" b="0" dirty="0" smtClean="0">
                <a:ea typeface="HY헤드라인M" pitchFamily="18" charset="-127"/>
              </a:rPr>
              <a:t>”</a:t>
            </a:r>
            <a:r>
              <a:rPr lang="ko-KR" altLang="en-US" sz="2000" b="0" dirty="0" smtClean="0">
                <a:ea typeface="HY헤드라인M" pitchFamily="18" charset="-127"/>
              </a:rPr>
              <a:t>으로 변환한다</a:t>
            </a:r>
            <a:r>
              <a:rPr lang="en-US" altLang="ko-KR" sz="2000" b="0" dirty="0" smtClean="0">
                <a:ea typeface="HY헤드라인M" pitchFamily="18" charset="-127"/>
              </a:rPr>
              <a:t>. 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예제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: Browser Type 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속성을 다음과 같이 변환한다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.</a:t>
            </a:r>
          </a:p>
          <a:p>
            <a:pPr marL="801688" lvl="2" indent="-2667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 typeface="Symbol" panose="05050102010706020507" pitchFamily="18" charset="2"/>
              <a:buChar char=""/>
              <a:tabLst>
                <a:tab pos="268288" algn="l"/>
              </a:tabLst>
            </a:pP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Browser Type = Internet Explorer</a:t>
            </a:r>
          </a:p>
          <a:p>
            <a:pPr marL="801688" lvl="2" indent="-2667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 typeface="Symbol" panose="05050102010706020507" pitchFamily="18" charset="2"/>
              <a:buChar char=""/>
              <a:tabLst>
                <a:tab pos="268288" algn="l"/>
              </a:tabLst>
            </a:pP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Browser Type = Mozilla</a:t>
            </a:r>
          </a:p>
          <a:p>
            <a:pPr marL="801688" lvl="2" indent="-2667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 typeface="Symbol" panose="05050102010706020507" pitchFamily="18" charset="2"/>
              <a:buChar char=""/>
              <a:tabLst>
                <a:tab pos="268288" algn="l"/>
              </a:tabLst>
            </a:pP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Browser Type = Firefox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598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굽은 화살표 1"/>
          <p:cNvSpPr/>
          <p:nvPr/>
        </p:nvSpPr>
        <p:spPr bwMode="auto">
          <a:xfrm flipV="1">
            <a:off x="1331640" y="3403150"/>
            <a:ext cx="1716385" cy="1898058"/>
          </a:xfrm>
          <a:prstGeom prst="bentArrow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92100" marR="0" indent="-292100" algn="l" defTabSz="914400" rtl="0" eaLnBrk="1" fontAlgn="ctr" latinLnBrk="1" hangingPunct="1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SzTx/>
              <a:buFont typeface="Wingdings" pitchFamily="2" charset="2"/>
              <a:buChar char="v"/>
              <a:tabLst>
                <a:tab pos="292100" algn="l"/>
                <a:tab pos="685800" algn="l"/>
              </a:tabLst>
            </a:pPr>
            <a:endParaRPr kumimoji="1" lang="ko-KR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ea typeface="굴림체" pitchFamily="49" charset="-127"/>
            </a:endParaRPr>
          </a:p>
        </p:txBody>
      </p:sp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46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7002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범주형 속성 처리 예제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62" y="872401"/>
            <a:ext cx="6007014" cy="2530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25" y="3645024"/>
            <a:ext cx="5928615" cy="2762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502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47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7002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범주형 속성 처리의 이슈들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384604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만일 속성이 많은 종류의 값을 가진다면</a:t>
            </a:r>
            <a:r>
              <a:rPr lang="en-US" altLang="ko-KR" sz="2000" b="0" dirty="0" smtClean="0">
                <a:ea typeface="HY헤드라인M" pitchFamily="18" charset="-127"/>
              </a:rPr>
              <a:t>?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예를 들어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, “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국가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”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의 경우 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200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여 개 이상의 값을 가질 수 있다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.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아마도 각 속성 값은 매우 낮은 지지도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(support)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를 가져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, 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빈발로 보이지 않을 것이다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.</a:t>
            </a:r>
            <a:b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</a:b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  <a:sym typeface="Wingdings" panose="05000000000000000000" pitchFamily="2" charset="2"/>
              </a:rPr>
              <a:t>낮은 지지도 속성 값을 집계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anose="05000000000000000000" pitchFamily="2" charset="2"/>
              </a:rPr>
              <a:t>(aggregation)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  <a:sym typeface="Wingdings" panose="05000000000000000000" pitchFamily="2" charset="2"/>
              </a:rPr>
              <a:t>하여 표현한다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anose="05000000000000000000" pitchFamily="2" charset="2"/>
              </a:rPr>
              <a:t>.</a:t>
            </a:r>
            <a:b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anose="05000000000000000000" pitchFamily="2" charset="2"/>
              </a:rPr>
            </a:b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anose="05000000000000000000" pitchFamily="2" charset="2"/>
              </a:rPr>
              <a:t>   (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  <a:sym typeface="Wingdings" panose="05000000000000000000" pitchFamily="2" charset="2"/>
              </a:rPr>
              <a:t>예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anose="05000000000000000000" pitchFamily="2" charset="2"/>
              </a:rPr>
              <a:t>: 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  <a:sym typeface="Wingdings" panose="05000000000000000000" pitchFamily="2" charset="2"/>
              </a:rPr>
              <a:t>한국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anose="05000000000000000000" pitchFamily="2" charset="2"/>
              </a:rPr>
              <a:t>, 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  <a:sym typeface="Wingdings" panose="05000000000000000000" pitchFamily="2" charset="2"/>
              </a:rPr>
              <a:t>일본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anose="05000000000000000000" pitchFamily="2" charset="2"/>
              </a:rPr>
              <a:t>, 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  <a:sym typeface="Wingdings" panose="05000000000000000000" pitchFamily="2" charset="2"/>
              </a:rPr>
              <a:t>중국 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  <a:sym typeface="Wingdings" panose="05000000000000000000" pitchFamily="2" charset="2"/>
              </a:rPr>
              <a:t>동아시아 국가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anose="05000000000000000000" pitchFamily="2" charset="2"/>
              </a:rPr>
              <a:t>)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 </a:t>
            </a:r>
            <a:endParaRPr lang="en-US" altLang="ko-KR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만일 속성 값의 분포가 심하게 쏠려있다면</a:t>
            </a:r>
            <a:r>
              <a:rPr lang="en-US" altLang="ko-KR" sz="2000" b="0" dirty="0" smtClean="0">
                <a:ea typeface="HY헤드라인M" pitchFamily="18" charset="-127"/>
              </a:rPr>
              <a:t>(highly skewed)?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예를 들어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, 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방문객의 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95%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는 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“Buy = No”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이다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.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대부분 항목들이 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“Buy = No”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와 연관되어 나타날 것이다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.</a:t>
            </a:r>
            <a:b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</a:b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  <a:sym typeface="Wingdings" panose="05000000000000000000" pitchFamily="2" charset="2"/>
              </a:rPr>
              <a:t>매우 빈발한 항목은 고려치 않는다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anose="05000000000000000000" pitchFamily="2" charset="2"/>
              </a:rPr>
              <a:t>.</a:t>
            </a:r>
            <a:endParaRPr lang="en-US" altLang="ko-KR" b="0" dirty="0" smtClean="0">
              <a:solidFill>
                <a:srgbClr val="000000"/>
              </a:solidFill>
              <a:ea typeface="HY헤드라인M" pitchFamily="18" charset="-127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329" y="4437112"/>
            <a:ext cx="3333750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598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48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7002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연속형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 속성 처리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367984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여러 종류의 가능한 규칙들</a:t>
            </a:r>
            <a:endParaRPr lang="en-US" altLang="ko-KR" sz="2000" b="0" dirty="0" smtClean="0">
              <a:ea typeface="HY헤드라인M" pitchFamily="18" charset="-127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kumimoji="0" lang="en-US" altLang="ko-KR" b="0" kern="0" dirty="0" smtClean="0">
                <a:solidFill>
                  <a:srgbClr val="000000"/>
                </a:solidFill>
                <a:latin typeface="Arial"/>
                <a:ea typeface="굴림" charset="-127"/>
              </a:rPr>
              <a:t>Age</a:t>
            </a:r>
            <a:r>
              <a:rPr kumimoji="0" lang="en-US" altLang="ko-KR" b="0" kern="0" dirty="0">
                <a:solidFill>
                  <a:srgbClr val="000000"/>
                </a:solidFill>
                <a:latin typeface="Arial"/>
                <a:ea typeface="굴림" charset="-127"/>
                <a:sym typeface="Symbol" pitchFamily="18" charset="2"/>
              </a:rPr>
              <a:t>[21,35)  Salary[70k,120k)  </a:t>
            </a:r>
            <a:r>
              <a:rPr kumimoji="0" lang="en-US" altLang="ko-KR" b="0" kern="0" dirty="0" smtClean="0">
                <a:solidFill>
                  <a:srgbClr val="000000"/>
                </a:solidFill>
                <a:latin typeface="Arial"/>
                <a:ea typeface="굴림" charset="-127"/>
                <a:sym typeface="Symbol" pitchFamily="18" charset="2"/>
              </a:rPr>
              <a:t>Buy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kumimoji="0" lang="en-US" altLang="ko-KR" b="0" kern="0" dirty="0" smtClean="0">
                <a:solidFill>
                  <a:srgbClr val="000000"/>
                </a:solidFill>
                <a:latin typeface="Arial"/>
                <a:ea typeface="굴림" charset="-127"/>
                <a:sym typeface="Symbol" pitchFamily="18" charset="2"/>
              </a:rPr>
              <a:t>Salary</a:t>
            </a:r>
            <a:r>
              <a:rPr kumimoji="0" lang="en-US" altLang="ko-KR" b="0" kern="0" dirty="0">
                <a:solidFill>
                  <a:srgbClr val="000000"/>
                </a:solidFill>
                <a:latin typeface="Arial"/>
                <a:ea typeface="굴림" charset="-127"/>
                <a:sym typeface="Symbol" pitchFamily="18" charset="2"/>
              </a:rPr>
              <a:t>[70k,120k)  Buy  Age: =28, =4</a:t>
            </a: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endParaRPr lang="en-US" altLang="ko-KR" sz="2000" b="0" dirty="0" smtClean="0">
              <a:ea typeface="HY헤드라인M" pitchFamily="18" charset="-127"/>
            </a:endParaRP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err="1" smtClean="0">
                <a:ea typeface="HY헤드라인M" pitchFamily="18" charset="-127"/>
              </a:rPr>
              <a:t>연속형</a:t>
            </a:r>
            <a:r>
              <a:rPr lang="ko-KR" altLang="en-US" sz="2000" b="0" dirty="0" smtClean="0">
                <a:ea typeface="HY헤드라인M" pitchFamily="18" charset="-127"/>
              </a:rPr>
              <a:t> 속성을 처리하는 여러 방법</a:t>
            </a:r>
            <a:endParaRPr lang="en-US" altLang="ko-KR" sz="2000" b="0" dirty="0" smtClean="0">
              <a:ea typeface="HY헤드라인M" pitchFamily="18" charset="-127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이산화</a:t>
            </a:r>
            <a:r>
              <a:rPr lang="en-US" altLang="ko-KR" b="0" dirty="0">
                <a:solidFill>
                  <a:srgbClr val="000000"/>
                </a:solidFill>
                <a:ea typeface="HY헤드라인M" pitchFamily="18" charset="-127"/>
              </a:rPr>
              <a:t> 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기반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(Discretization-based) 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방법</a:t>
            </a:r>
            <a:endParaRPr lang="en-US" altLang="ko-KR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통계 기반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(Statistics-based) 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방법</a:t>
            </a:r>
            <a:endParaRPr lang="en-US" altLang="ko-KR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Min-</a:t>
            </a:r>
            <a:r>
              <a:rPr lang="en-US" altLang="ko-KR" b="0" dirty="0" err="1" smtClean="0">
                <a:solidFill>
                  <a:srgbClr val="000000"/>
                </a:solidFill>
                <a:ea typeface="HY헤드라인M" pitchFamily="18" charset="-127"/>
              </a:rPr>
              <a:t>Apriori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 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기법</a:t>
            </a:r>
            <a:endParaRPr lang="en-US" altLang="ko-KR" b="0" dirty="0" smtClean="0">
              <a:solidFill>
                <a:srgbClr val="000000"/>
              </a:solidFill>
              <a:ea typeface="HY헤드라인M" pitchFamily="18" charset="-127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569" y="3429000"/>
            <a:ext cx="3819525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598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굽은 화살표 1"/>
          <p:cNvSpPr/>
          <p:nvPr/>
        </p:nvSpPr>
        <p:spPr bwMode="auto">
          <a:xfrm flipV="1">
            <a:off x="1331640" y="3403150"/>
            <a:ext cx="1716385" cy="1898058"/>
          </a:xfrm>
          <a:prstGeom prst="bentArrow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92100" marR="0" indent="-292100" algn="l" defTabSz="914400" rtl="0" eaLnBrk="1" fontAlgn="ctr" latinLnBrk="1" hangingPunct="1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SzTx/>
              <a:buFont typeface="Wingdings" pitchFamily="2" charset="2"/>
              <a:buChar char="v"/>
              <a:tabLst>
                <a:tab pos="292100" algn="l"/>
                <a:tab pos="685800" algn="l"/>
              </a:tabLst>
            </a:pPr>
            <a:endParaRPr kumimoji="1" lang="ko-KR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ea typeface="굴림체" pitchFamily="49" charset="-127"/>
            </a:endParaRPr>
          </a:p>
        </p:txBody>
      </p:sp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49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7002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연속형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 속성 처리 예제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802371"/>
            <a:ext cx="6104309" cy="2600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861048"/>
            <a:ext cx="6077634" cy="255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119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5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7002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연관규칙의 응용 사례 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(2/4)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53436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en-US" altLang="ko-KR" sz="2000" b="0" dirty="0" smtClean="0">
                <a:ea typeface="HY헤드라인M" pitchFamily="18" charset="-127"/>
              </a:rPr>
              <a:t>Medical Diagnosis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1844824"/>
            <a:ext cx="8943975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701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6" name="Picture 8" descr="http://www.gla.ac.uk/media/media_103004_en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20846" y="2120705"/>
            <a:ext cx="219075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50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7002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이산화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(Discretization)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 기반 방법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273189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4"/>
              </a:buBlip>
              <a:tabLst>
                <a:tab pos="268288" algn="l"/>
              </a:tabLst>
            </a:pPr>
            <a:r>
              <a:rPr lang="ko-KR" altLang="en-US" sz="2000" b="0" dirty="0" err="1" smtClean="0">
                <a:ea typeface="HY헤드라인M" pitchFamily="18" charset="-127"/>
              </a:rPr>
              <a:t>비감독</a:t>
            </a:r>
            <a:r>
              <a:rPr lang="en-US" altLang="ko-KR" sz="2000" b="0" dirty="0" smtClean="0">
                <a:ea typeface="HY헤드라인M" pitchFamily="18" charset="-127"/>
              </a:rPr>
              <a:t>(unsupervised)</a:t>
            </a:r>
            <a:r>
              <a:rPr lang="ko-KR" altLang="en-US" sz="2000" b="0" dirty="0" smtClean="0">
                <a:ea typeface="HY헤드라인M" pitchFamily="18" charset="-127"/>
              </a:rPr>
              <a:t> 방법</a:t>
            </a:r>
            <a:endParaRPr lang="en-US" altLang="ko-KR" sz="2000" b="0" dirty="0" smtClean="0">
              <a:ea typeface="HY헤드라인M" pitchFamily="18" charset="-127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Equal-width binning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Equal-depth binning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Clustering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endParaRPr lang="en-US" altLang="ko-KR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4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감독</a:t>
            </a:r>
            <a:r>
              <a:rPr lang="en-US" altLang="ko-KR" sz="2000" b="0" dirty="0" smtClean="0">
                <a:ea typeface="HY헤드라인M" pitchFamily="18" charset="-127"/>
              </a:rPr>
              <a:t>(supervised) </a:t>
            </a:r>
            <a:r>
              <a:rPr lang="ko-KR" altLang="en-US" sz="2000" b="0" dirty="0" smtClean="0">
                <a:ea typeface="HY헤드라인M" pitchFamily="18" charset="-127"/>
              </a:rPr>
              <a:t>방법</a:t>
            </a:r>
            <a:endParaRPr lang="en-US" altLang="ko-KR" sz="2000" b="0" dirty="0" smtClean="0">
              <a:ea typeface="HY헤드라인M" pitchFamily="18" charset="-127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4" y="3789040"/>
            <a:ext cx="6217975" cy="2115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4" descr="data:image/jpeg;base64,/9j/4AAQSkZJRgABAQAAAQABAAD/2wCEAAkGBxAQEhQPEBISEBISEBIQEBQQEhAPEBAQFREXFhQUFBQYHCggGBolGxQUITEhJSkrLi4uFx8zODMsNygtLisBCgoKDg0OGhAQGywkHyQ4KywsLCwvLCwtLCwwLCwvLCwtLCwsLCwsLCwsLCwsLCwsLCwsLCwsLCwsLCwsLCwsLP/AABEIAQQAuAMBIgACEQEDEQH/xAAcAAEAAgMBAQEAAAAAAAAAAAAABQYDBAcCAQj/xABAEAACAQMBBAYIBQEFCQAAAAAAAQIDBBEFBhIhMRMiQVFhcQcyUnKBkaGxFEJiwdEjFTNTY4I0Q3ODkqKy4fD/xAAaAQEAAwEBAQAAAAAAAAAAAAAAAwQFAgEG/8QAJREBAAICAgICAQUBAAAAAAAAAAECAxEhMQQSMkEiEyMzUbGB/9oADAMBAAIRAxEAPwDuIAAAAAAAAAAAAAAAAAAAAAAAAAAAAAAAAAAAAAAAAAAAGOrWjHjKSj5tIDIDT/tSh/iR+ZnpXMJ+rKMvJo5i9Z6l5uGUAHT0AAAAAAAAAAAAAAAAAAAAAACA2x1b8PRxF4nUbjHvS7Wc2tFY3LyZ1G2trm0u7J0aGG1wnPmk+6JBx3pvem3J97eSLs0StBmJnzWyTyoZLzaWxCkj30Xdw8j7TZlyVNoWxZ6xUpcJf1I+PrLyZZLW5jUipweU/p4Mp9Q+6dfu3nvfklwmvDv+BoeL5lqz636/xZxZpidW6XUHyMk1lcU+KPpsLoAAAAAAAAAAAAAAAAAABzDbq937vc7KUFH4vizp5xbaKtm9uG/8Vr5cCt5U/hpFl+LetpkhSqEJb1Tdp1jItVSmExCqZOmIj8Tg8u9XeR+jn1S8qxrVqppO7Netdo9ij2KujbLXPSW8c84tw+XIlytbAZds5d9WWPLCRZTfw79I20afGAAEjoAAAAAAAAAAAAAAAAOH7Vrcvrhd9TPzWTuBx30nW3R3u/2VKal8VwZX8mN1R5Y4RlCqbUa5D0apm6UzZqqzDNqOpKnFyfYRNzfxuaS3W4yT7P8A7iWux0+jhOtGNR88SWYr4EbrljauonRiocOKpvdSfkiz4mSsW9dc/wBpMNo3rSGsNQnRjKFR8n1HLhlMV9Rc45pPMu/m35dyN6FtBccZffLrP5si9R0yUX0tvjK4yg1wkvDuLkYqxabJ4pETt0n0P7QVKyq2dVLNJKpBrtUm018zpR+ddF1arCUpU5yoOSUZKHVnJJ/mf7HQ9J9IUqdNRr0515LlODhFtfqTxxJXbo4InZ7X6V7BypqUXFpThPG9HPLlzRLAAAAAAAAAAAAAAAA81KiinKTwkstvkkB6ORelO8jXrQVPiqUXGUl2yb5fQs+sbRzrZp0cwp8nL80vLuRXa1gpIzvI8uvxqrZM0dQokarRIabbzrvEVwXNkjf6KsN8j1Rg6FBqGc5zJrmV5vExwi9t9PMKdzPNOCXDhvN4R5notW3W/UxLPNp5I6G0W5wjl+SbNWG0lS4bhnqp4eeeV2E2CMkX4iHeOLRPCXweJcBGosZbx5mpc6lTis8Ze7/Jprb5e20ZLfzutdvZ8TDZ3P6lLHPdecEBqF1VrP2Y9iya1pvU5xknu8eL7EvEDoGn6jUpPepTcG1h4fNdx0XYvXul341JY3YqXWfLsfM4S9alHKT3nng+zzI/+0qu9vqclLOeDI7U3MWjuHM13O36yo14z4xal5GQ5p6K9aq3c3JrEY0Up45b+cL7M6WMVrWru0akrMzHIACR0AAAAAAAAFL2z1VzkrSm+C61Zr6RLHr2qxtaMqr4v1YL2pvkjjlLUpdNOU3mU3vN97ZU8rJqvrHaHLbjULLTxHwMspJLL5EVCvvI+SnhcXnBkeil6sOrXe9hLhFPPmyPlqm55PmedSuM8Fxb4JLi2erLQm+tWeO6C/dk8RWI5SRERHLNY6vFL+7yvCJF7TV6T3KkKPRtyalPG7nhyZZtxRWEsJckjS1i16ajOnjLcW4+92HuK8VvFtPaWiLbUmd5vdaXJeqv3NeG/WkoxTk28RSNKU3wj3cPiS0HKkuip8KtRZqz7acPZXizaXmZ29Gk9yX9er2xg8Qh5y7TOrapJdWlS93Dy/ierCzUVhf+2TtlQA5/dUYSUqkE4OL3akH+V+BowjvPCLLtBbqN7WjHlKjGUveaK1by3c5As2z+tVtP3pW9SUHNYkuaeOWUb8tqNTuXu9PVffuvdS82itWNJ1ZYbwkszk+UY95LU6kq+KVJdFQX/VPxk+0CybP7Y3dlPNS4VaH5qdSTkvhLsZ2XQNbo3tPpaLz7S7Ys41pelwS3XFNPg8rOST9Ejlb6hc2ib6NJ4Xcua+4HZQAAAAAAgtstT/D28sPE6nUh8eb+R5a0VjcvJnUbU/abU/xVd4f9OlmEO5v80vp9CGudJhU48VLvRlsoYRvxMPJkmbeyha0zO1edOvR4Y312OP7o8wpV6rwluLvl/BYpRPKR5+o89mpY6dClx9aXbJ8/h3G1I+s8SZxMzPbxjmYLmpuxk+6L+xlkzFDrVIQ9qpFPyyd1jcvYjly7SutUy+SzN/AntNt28zfrTe8/2Rl2n2Xq6deTg0+irb7oTx1Wnx3fNZJPR6cakE48cLDXan3M3miyW1uTFrSjBOcniMVvSb7Ej5CjGmt6pJQiubk8EbX6XUpK2totUW+tLk63gv0+IGX0daQtRvat3WgpUm87sllOHKCf3IL0waHRsryKoQVOFWnv7q5KSeHg7tsxocLKiqUcZ5za4Zl/Bzr087O1a0KV7Si5KjGcKqSy1FtNS8uDA5fbUG4QpR51OvN/pXqot+m2KikkiK2doqpNNc+jhu+K8C6W1qorem1GK5uXBID1aUowTnLhGKcpPwRteiHT5VKtxqE1jpJYhnub/jBGuhU1KatbdNUM5qT/AMRLu/T9zrGkadC2pRo01iMVjzfawNwAAAAAOa7f3vSXMaS9WlH/ALpc/wBjpLZxi8uOluKtT2qkseWcIq+VbVNIs06q2qBtRZq0zYgZMqUsh8wfUGcjwzFIyyMU2ewMFRmXZ+j0l3Rj3T3n5Lia9aRPejq137ipVfKnBJe9J/wizgru8Qlxxu0LxrGlUbum6NeKlF8u+L70+xnL9S9FtxCblQqKS7JKTpTx+pcmdeBsLrk+mei6rKSlc1OC9qTqv4Lgjo2jaLRtY7tNccYcn6z/AIXgSQAHyUU1hrKfBp8U0fQBzvaD0Y06k+ltJqjltuHFKMnzcJLjHyNew9GVSTTua7kl2ZlP78DpgA09L0ylbQ3KUd1dr7X5s3AAAAAAADBfT3ac5d0JP6HErF549/E7VqizRqr/AC5/+LOJae+BS8z6QZ/pMUzZgatI2YszJVZZEGzxvHiUzx4+ykYZyEpGCpM6iHrFcTOh+j6y6O233zqyc/8ASuCOc06TqzjTjznJRXxZ2ezt1ThGnHlCKivgi/4dOZssYa87ZgAaCyAAAAAAAAAAAAAAAA81I5TXemvmcRnbujVqUnzhOUfhngdwOYbfWfR3amuVWCl/qTw/2KvlV3TaLNHG0bSMrngy2VupI1b+wqx4xe8vkzK3G9KZKseHWIuCuJZ3aNSaTw3GLayYa15Km9ypGUJYziSaePIk/Tl16ylpVTVrVzTjVqT4Qg39CQtdn6k+tVlur2Y8X8xxXs4jtZfRxpjq1JXUl1afVh4zfP5HSSB2KpRhbKMVhKckTxq4IiKRpcxx+MAAJnYAAAAAAAAAAAAAAAAUP0mw61vL34/Zl8KT6TV1bf35/ZEOf+OXGT4yhdK5Gzd8jX0tcDPecjBn5M+e1t2Oji1h4uT+pRfTBaYr29ZfmhOD+DTX3OgbLwxa0vdz9Ssel233relU9it9JLBuTH7P/F+Y/BUNHfIsa5FZ0Z8iyr1TGydqFu1s2Of9B/8AEl+xOkFsb/cf8yROm5g/jq0MfxgABK7AAAAAAAAAAAAAAAACk+kp5/Dx/VN/RF2KL6QnmrQj3Rm/qiDyJ1jlHl+MozT1hHu+fVfkerSPA86guqzC+2f9r5ocMW9Jf5cfsRPpDtuksavfFKa+DJzT44pQXdCP2MGvUd+2rQ76U/sfQ6/HTS1w47oj5Fo/KVPQpci3NdX4GFl7Z9u1t2Rji2j4yk/qTRD7J/7NDzl9yYNzF8IaFPjAACR0AAAAAAAAAAAAAAAAFC27lm5prupP6yL6c72xnvXmPZpxX1bK3lz+1KLN8S1XAx6guBntVwMOo8vijDj5KH26Fa+pH3V9j7cRzGS74tfQ+0V1Y+6vsfLioowlJ8EotvySPpPpqOGaSsSa7pNfJlzgsx+BTtL60nJdsm/my4WbyjAz9s2/a0bHz/obvszkidKhoV/G3nKM3iFTDTfKMl3lujJNZTynya4o2PFyRfHGl3FaLVh9ABYSgAAAAAAAAAAAAAAAPNWoopybwkm2/BHKri8/EXE63ZKXV91cEXbbu5dO0njnNxh8G+JzmzqYKHm3niqvnn6WSjVSNXU7hYyuziasG2epUcmXEananrl03T7iNSnCcXlSin9Cu+kW9dO13I8HVmqb8sZZXtI1StZvEevTb4wf7PsJvaWn/adqpW3GdOanuPhLOOKNiueMtJiO16MkXrx2oWlx3WWCjcY5FexOk8VYTpv9UWvqbdK4T7TLyUnfKpaspWrcNnqzva1F5pTcV7POPyNe26xI07dEcWmk8OYn16TembVp4jcR3H7ceMfiuws0JJrKeU+Ka5MoE7RYJrZC6alOg3lJKcPDjhr7Gl4vlze3pZaw5pmdSs4ANFZAAAAAAAAAAAAAEXtJpX4uhKinuyeHF9ikuKOTRo1KNV0asXCS7H2+K70dtI7WNGo3Ud2pHivVkvWi/BlfPh/UjjtHkx+yh21NYN2FubM9mrmlwg41o9nHcl8UfYWV0v8Acy+cTJv4+WJ6U7Yr/wBNSpao9aHVdC4jjlUe5Jd+eRvrSLuf5YQ96WX8kje0zZrcmqtWe/KLzGMViKf7kvj+Pmi8TrTrHivExKfqUoyWJJSXc0miGvNk7KpxdJRffTzB/QnAbE1ie12YiVQnsPGLzRrzj4TSmvnzPsdnrqPDepPxzJfQtwILeLit3COcNJ+lXhs7Xl69WMV+mLk/qS+laRTt8uOZSlhSlLm13eBIg6x+Pjx81h1XHWvUAAJnYAAAAAAAAAAAAAAAAAAAAAAAAAAAAAAAAAAAAAAAAAAP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6" descr="data:image/jpeg;base64,/9j/4AAQSkZJRgABAQAAAQABAAD/2wCEAAkGBxAQEhQPEBISEBISEBIQEBQQEhAPEBAQFREXFhQUFBQYHCggGBolGxQUITEhJSkrLi4uFx8zODMsNygtLisBCgoKDg0OGhAQGywkHyQ4KywsLCwvLCwtLCwwLCwvLCwtLCwsLCwsLCwsLCwsLCwsLCwsLCwsLCwsLCwsLCwsLP/AABEIAQQAuAMBIgACEQEDEQH/xAAcAAEAAgMBAQEAAAAAAAAAAAAABQYDBAcCAQj/xABAEAACAQMBBAYIBQEFCQAAAAAAAQIDBBEFBhIhMRMiQVFhcQcyUnKBkaGxFEJiwdEjFTNTY4I0Q3ODkqKy4fD/xAAaAQEAAwEBAQAAAAAAAAAAAAAAAwQFAgEG/8QAJREBAAICAgICAQUBAAAAAAAAAAECAxEhMQQSMkEiEyMzUbGB/9oADAMBAAIRAxEAPwDuIAAAAAAAAAAAAAAAAAAAAAAAAAAAAAAAAAAAAAAAAAAAGOrWjHjKSj5tIDIDT/tSh/iR+ZnpXMJ+rKMvJo5i9Z6l5uGUAHT0AAAAAAAAAAAAAAAAAAAAAACA2x1b8PRxF4nUbjHvS7Wc2tFY3LyZ1G2trm0u7J0aGG1wnPmk+6JBx3pvem3J97eSLs0StBmJnzWyTyoZLzaWxCkj30Xdw8j7TZlyVNoWxZ6xUpcJf1I+PrLyZZLW5jUipweU/p4Mp9Q+6dfu3nvfklwmvDv+BoeL5lqz636/xZxZpidW6XUHyMk1lcU+KPpsLoAAAAAAAAAAAAAAAAAABzDbq937vc7KUFH4vizp5xbaKtm9uG/8Vr5cCt5U/hpFl+LetpkhSqEJb1Tdp1jItVSmExCqZOmIj8Tg8u9XeR+jn1S8qxrVqppO7Netdo9ij2KujbLXPSW8c84tw+XIlytbAZds5d9WWPLCRZTfw79I20afGAAEjoAAAAAAAAAAAAAAAAOH7Vrcvrhd9TPzWTuBx30nW3R3u/2VKal8VwZX8mN1R5Y4RlCqbUa5D0apm6UzZqqzDNqOpKnFyfYRNzfxuaS3W4yT7P8A7iWux0+jhOtGNR88SWYr4EbrljauonRiocOKpvdSfkiz4mSsW9dc/wBpMNo3rSGsNQnRjKFR8n1HLhlMV9Rc45pPMu/m35dyN6FtBccZffLrP5si9R0yUX0tvjK4yg1wkvDuLkYqxabJ4pETt0n0P7QVKyq2dVLNJKpBrtUm018zpR+ddF1arCUpU5yoOSUZKHVnJJ/mf7HQ9J9IUqdNRr0515LlODhFtfqTxxJXbo4InZ7X6V7BypqUXFpThPG9HPLlzRLAAAAAAAAAAAAAAAA81KiinKTwkstvkkB6ORelO8jXrQVPiqUXGUl2yb5fQs+sbRzrZp0cwp8nL80vLuRXa1gpIzvI8uvxqrZM0dQokarRIabbzrvEVwXNkjf6KsN8j1Rg6FBqGc5zJrmV5vExwi9t9PMKdzPNOCXDhvN4R5notW3W/UxLPNp5I6G0W5wjl+SbNWG0lS4bhnqp4eeeV2E2CMkX4iHeOLRPCXweJcBGosZbx5mpc6lTis8Ze7/Jprb5e20ZLfzutdvZ8TDZ3P6lLHPdecEBqF1VrP2Y9iya1pvU5xknu8eL7EvEDoGn6jUpPepTcG1h4fNdx0XYvXul341JY3YqXWfLsfM4S9alHKT3nng+zzI/+0qu9vqclLOeDI7U3MWjuHM13O36yo14z4xal5GQ5p6K9aq3c3JrEY0Up45b+cL7M6WMVrWru0akrMzHIACR0AAAAAAAAFL2z1VzkrSm+C61Zr6RLHr2qxtaMqr4v1YL2pvkjjlLUpdNOU3mU3vN97ZU8rJqvrHaHLbjULLTxHwMspJLL5EVCvvI+SnhcXnBkeil6sOrXe9hLhFPPmyPlqm55PmedSuM8Fxb4JLi2erLQm+tWeO6C/dk8RWI5SRERHLNY6vFL+7yvCJF7TV6T3KkKPRtyalPG7nhyZZtxRWEsJckjS1i16ajOnjLcW4+92HuK8VvFtPaWiLbUmd5vdaXJeqv3NeG/WkoxTk28RSNKU3wj3cPiS0HKkuip8KtRZqz7acPZXizaXmZ29Gk9yX9er2xg8Qh5y7TOrapJdWlS93Dy/ierCzUVhf+2TtlQA5/dUYSUqkE4OL3akH+V+BowjvPCLLtBbqN7WjHlKjGUveaK1by3c5As2z+tVtP3pW9SUHNYkuaeOWUb8tqNTuXu9PVffuvdS82itWNJ1ZYbwkszk+UY95LU6kq+KVJdFQX/VPxk+0CybP7Y3dlPNS4VaH5qdSTkvhLsZ2XQNbo3tPpaLz7S7Ys41pelwS3XFNPg8rOST9Ejlb6hc2ib6NJ4Xcua+4HZQAAAAAAgtstT/D28sPE6nUh8eb+R5a0VjcvJnUbU/abU/xVd4f9OlmEO5v80vp9CGudJhU48VLvRlsoYRvxMPJkmbeyha0zO1edOvR4Y312OP7o8wpV6rwluLvl/BYpRPKR5+o89mpY6dClx9aXbJ8/h3G1I+s8SZxMzPbxjmYLmpuxk+6L+xlkzFDrVIQ9qpFPyyd1jcvYjly7SutUy+SzN/AntNt28zfrTe8/2Rl2n2Xq6deTg0+irb7oTx1Wnx3fNZJPR6cakE48cLDXan3M3miyW1uTFrSjBOcniMVvSb7Ej5CjGmt6pJQiubk8EbX6XUpK2totUW+tLk63gv0+IGX0daQtRvat3WgpUm87sllOHKCf3IL0waHRsryKoQVOFWnv7q5KSeHg7tsxocLKiqUcZ5za4Zl/Bzr087O1a0KV7Si5KjGcKqSy1FtNS8uDA5fbUG4QpR51OvN/pXqot+m2KikkiK2doqpNNc+jhu+K8C6W1qorem1GK5uXBID1aUowTnLhGKcpPwRteiHT5VKtxqE1jpJYhnub/jBGuhU1KatbdNUM5qT/AMRLu/T9zrGkadC2pRo01iMVjzfawNwAAAAAOa7f3vSXMaS9WlH/ALpc/wBjpLZxi8uOluKtT2qkseWcIq+VbVNIs06q2qBtRZq0zYgZMqUsh8wfUGcjwzFIyyMU2ewMFRmXZ+j0l3Rj3T3n5Lia9aRPejq137ipVfKnBJe9J/wizgru8Qlxxu0LxrGlUbum6NeKlF8u+L70+xnL9S9FtxCblQqKS7JKTpTx+pcmdeBsLrk+mei6rKSlc1OC9qTqv4Lgjo2jaLRtY7tNccYcn6z/AIXgSQAHyUU1hrKfBp8U0fQBzvaD0Y06k+ltJqjltuHFKMnzcJLjHyNew9GVSTTua7kl2ZlP78DpgA09L0ylbQ3KUd1dr7X5s3AAAAAAADBfT3ac5d0JP6HErF549/E7VqizRqr/AC5/+LOJae+BS8z6QZ/pMUzZgatI2YszJVZZEGzxvHiUzx4+ykYZyEpGCpM6iHrFcTOh+j6y6O233zqyc/8ASuCOc06TqzjTjznJRXxZ2ezt1ThGnHlCKivgi/4dOZssYa87ZgAaCyAAAAAAAAAAAAAAAA81I5TXemvmcRnbujVqUnzhOUfhngdwOYbfWfR3amuVWCl/qTw/2KvlV3TaLNHG0bSMrngy2VupI1b+wqx4xe8vkzK3G9KZKseHWIuCuJZ3aNSaTw3GLayYa15Km9ypGUJYziSaePIk/Tl16ylpVTVrVzTjVqT4Qg39CQtdn6k+tVlur2Y8X8xxXs4jtZfRxpjq1JXUl1afVh4zfP5HSSB2KpRhbKMVhKckTxq4IiKRpcxx+MAAJnYAAAAAAAAAAAAAAAAUP0mw61vL34/Zl8KT6TV1bf35/ZEOf+OXGT4yhdK5Gzd8jX0tcDPecjBn5M+e1t2Oji1h4uT+pRfTBaYr29ZfmhOD+DTX3OgbLwxa0vdz9Ssel233relU9it9JLBuTH7P/F+Y/BUNHfIsa5FZ0Z8iyr1TGydqFu1s2Of9B/8AEl+xOkFsb/cf8yROm5g/jq0MfxgABK7AAAAAAAAAAAAAAAACk+kp5/Dx/VN/RF2KL6QnmrQj3Rm/qiDyJ1jlHl+MozT1hHu+fVfkerSPA86guqzC+2f9r5ocMW9Jf5cfsRPpDtuksavfFKa+DJzT44pQXdCP2MGvUd+2rQ76U/sfQ6/HTS1w47oj5Fo/KVPQpci3NdX4GFl7Z9u1t2Rji2j4yk/qTRD7J/7NDzl9yYNzF8IaFPjAACR0AAAAAAAAAAAAAAAAFC27lm5prupP6yL6c72xnvXmPZpxX1bK3lz+1KLN8S1XAx6guBntVwMOo8vijDj5KH26Fa+pH3V9j7cRzGS74tfQ+0V1Y+6vsfLioowlJ8EotvySPpPpqOGaSsSa7pNfJlzgsx+BTtL60nJdsm/my4WbyjAz9s2/a0bHz/obvszkidKhoV/G3nKM3iFTDTfKMl3lujJNZTynya4o2PFyRfHGl3FaLVh9ABYSgAAAAAAAAAAAAAAAPNWoopybwkm2/BHKri8/EXE63ZKXV91cEXbbu5dO0njnNxh8G+JzmzqYKHm3niqvnn6WSjVSNXU7hYyuziasG2epUcmXEananrl03T7iNSnCcXlSin9Cu+kW9dO13I8HVmqb8sZZXtI1StZvEevTb4wf7PsJvaWn/adqpW3GdOanuPhLOOKNiueMtJiO16MkXrx2oWlx3WWCjcY5FexOk8VYTpv9UWvqbdK4T7TLyUnfKpaspWrcNnqzva1F5pTcV7POPyNe26xI07dEcWmk8OYn16TembVp4jcR3H7ceMfiuws0JJrKeU+Ka5MoE7RYJrZC6alOg3lJKcPDjhr7Gl4vlze3pZaw5pmdSs4ANFZAAAAAAAAAAAAAEXtJpX4uhKinuyeHF9ikuKOTRo1KNV0asXCS7H2+K70dtI7WNGo3Ud2pHivVkvWi/BlfPh/UjjtHkx+yh21NYN2FubM9mrmlwg41o9nHcl8UfYWV0v8Acy+cTJv4+WJ6U7Yr/wBNSpao9aHVdC4jjlUe5Jd+eRvrSLuf5YQ96WX8kje0zZrcmqtWe/KLzGMViKf7kvj+Pmi8TrTrHivExKfqUoyWJJSXc0miGvNk7KpxdJRffTzB/QnAbE1ie12YiVQnsPGLzRrzj4TSmvnzPsdnrqPDepPxzJfQtwILeLit3COcNJ+lXhs7Xl69WMV+mLk/qS+laRTt8uOZSlhSlLm13eBIg6x+Pjx81h1XHWvUAAJnYAAAAAAAAAAAAAAAAAAAAAAAAAAAAAAAAAAAAAAAAAAP/9k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37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51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7002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통계적 기반 방법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, Min-</a:t>
            </a:r>
            <a:r>
              <a:rPr lang="en-US" altLang="ko-KR" sz="2400" b="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Apriori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 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기법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367984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통계적 기반 방법</a:t>
            </a:r>
            <a:endParaRPr lang="en-US" altLang="ko-KR" sz="2000" b="0" dirty="0" smtClean="0">
              <a:ea typeface="HY헤드라인M" pitchFamily="18" charset="-127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ea typeface="HY헤드라인M" pitchFamily="18" charset="-127"/>
              </a:rPr>
              <a:t>연관규칙의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 결론부가 통계적 속성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(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평균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, 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표준편차 등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)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을 갖는 </a:t>
            </a:r>
            <a:r>
              <a:rPr lang="ko-KR" altLang="en-US" b="0" dirty="0" err="1" smtClean="0">
                <a:solidFill>
                  <a:srgbClr val="000000"/>
                </a:solidFill>
                <a:ea typeface="HY헤드라인M" pitchFamily="18" charset="-127"/>
              </a:rPr>
              <a:t>연속형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 속성으로 나타남</a:t>
            </a:r>
            <a:endParaRPr lang="en-US" altLang="ko-KR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예제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: </a:t>
            </a:r>
            <a:r>
              <a:rPr kumimoji="0" lang="en-US" altLang="ko-KR" b="0" kern="0" dirty="0" smtClean="0">
                <a:solidFill>
                  <a:srgbClr val="000000"/>
                </a:solidFill>
                <a:latin typeface="Arial"/>
                <a:ea typeface="굴림" charset="-127"/>
                <a:sym typeface="Symbol" pitchFamily="18" charset="2"/>
              </a:rPr>
              <a:t>Salary</a:t>
            </a:r>
            <a:r>
              <a:rPr kumimoji="0" lang="en-US" altLang="ko-KR" b="0" kern="0" dirty="0">
                <a:solidFill>
                  <a:srgbClr val="000000"/>
                </a:solidFill>
                <a:latin typeface="Arial"/>
                <a:ea typeface="굴림" charset="-127"/>
                <a:sym typeface="Symbol" pitchFamily="18" charset="2"/>
              </a:rPr>
              <a:t>[70k,120k)  Buy  </a:t>
            </a:r>
            <a:r>
              <a:rPr kumimoji="0" lang="en-US" altLang="ko-KR" b="0" kern="0" dirty="0">
                <a:solidFill>
                  <a:srgbClr val="0000CC"/>
                </a:solidFill>
                <a:latin typeface="Arial"/>
                <a:ea typeface="굴림" charset="-127"/>
                <a:sym typeface="Symbol" pitchFamily="18" charset="2"/>
              </a:rPr>
              <a:t>Age: =28, =</a:t>
            </a:r>
            <a:r>
              <a:rPr kumimoji="0" lang="en-US" altLang="ko-KR" b="0" kern="0" dirty="0" smtClean="0">
                <a:solidFill>
                  <a:srgbClr val="0000CC"/>
                </a:solidFill>
                <a:latin typeface="Arial"/>
                <a:ea typeface="굴림" charset="-127"/>
                <a:sym typeface="Symbol" pitchFamily="18" charset="2"/>
              </a:rPr>
              <a:t>4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>
                <a:ea typeface="HY헤드라인M" pitchFamily="18" charset="-127"/>
                <a:sym typeface="Symbol" pitchFamily="18" charset="2"/>
              </a:rPr>
              <a:t>자세한 </a:t>
            </a:r>
            <a:r>
              <a:rPr lang="ko-KR" altLang="en-US" b="0" dirty="0" smtClean="0">
                <a:ea typeface="HY헤드라인M" pitchFamily="18" charset="-127"/>
                <a:sym typeface="Symbol" pitchFamily="18" charset="2"/>
              </a:rPr>
              <a:t>내용은 생략 </a:t>
            </a:r>
            <a:r>
              <a:rPr lang="en-US" altLang="ko-KR" b="0" dirty="0" smtClean="0">
                <a:ea typeface="HY헤드라인M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b="0" dirty="0" smtClean="0">
                <a:ea typeface="HY헤드라인M" pitchFamily="18" charset="-127"/>
                <a:sym typeface="Wingdings" panose="05000000000000000000" pitchFamily="2" charset="2"/>
              </a:rPr>
              <a:t>교재 참조</a:t>
            </a:r>
            <a:endParaRPr lang="en-US" altLang="ko-KR" b="0" dirty="0">
              <a:ea typeface="HY헤드라인M" pitchFamily="18" charset="-127"/>
            </a:endParaRP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endParaRPr lang="en-US" altLang="ko-KR" sz="2000" b="0" dirty="0" smtClean="0">
              <a:ea typeface="HY헤드라인M" pitchFamily="18" charset="-127"/>
            </a:endParaRP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en-US" altLang="ko-KR" sz="2000" b="0" dirty="0" smtClean="0">
                <a:ea typeface="HY헤드라인M" pitchFamily="18" charset="-127"/>
              </a:rPr>
              <a:t>Min-</a:t>
            </a:r>
            <a:r>
              <a:rPr lang="en-US" altLang="ko-KR" sz="2000" b="0" dirty="0" err="1" smtClean="0">
                <a:ea typeface="HY헤드라인M" pitchFamily="18" charset="-127"/>
              </a:rPr>
              <a:t>Apriori</a:t>
            </a:r>
            <a:r>
              <a:rPr lang="en-US" altLang="ko-KR" sz="2000" b="0" dirty="0" smtClean="0">
                <a:ea typeface="HY헤드라인M" pitchFamily="18" charset="-127"/>
              </a:rPr>
              <a:t> </a:t>
            </a:r>
            <a:r>
              <a:rPr lang="ko-KR" altLang="en-US" sz="2000" b="0" dirty="0" smtClean="0">
                <a:ea typeface="HY헤드라인M" pitchFamily="18" charset="-127"/>
              </a:rPr>
              <a:t>기법 </a:t>
            </a:r>
            <a:r>
              <a:rPr lang="en-US" altLang="ko-KR" sz="2000" b="0" dirty="0" smtClean="0">
                <a:ea typeface="HY헤드라인M" pitchFamily="18" charset="-127"/>
              </a:rPr>
              <a:t>(</a:t>
            </a:r>
            <a:r>
              <a:rPr lang="ko-KR" altLang="en-US" sz="2000" b="0" dirty="0" err="1" smtClean="0">
                <a:ea typeface="HY헤드라인M" pitchFamily="18" charset="-127"/>
              </a:rPr>
              <a:t>비이산화</a:t>
            </a:r>
            <a:r>
              <a:rPr lang="ko-KR" altLang="en-US" sz="2000" b="0" dirty="0" smtClean="0">
                <a:ea typeface="HY헤드라인M" pitchFamily="18" charset="-127"/>
              </a:rPr>
              <a:t> 방법</a:t>
            </a:r>
            <a:r>
              <a:rPr lang="en-US" altLang="ko-KR" sz="2000" b="0" dirty="0" smtClean="0">
                <a:ea typeface="HY헤드라인M" pitchFamily="18" charset="-127"/>
              </a:rPr>
              <a:t>) 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err="1" smtClean="0">
                <a:solidFill>
                  <a:srgbClr val="000000"/>
                </a:solidFill>
                <a:ea typeface="HY헤드라인M" pitchFamily="18" charset="-127"/>
              </a:rPr>
              <a:t>연속형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 속성들 중에서 연관성을 찾는 방법</a:t>
            </a:r>
            <a:r>
              <a:rPr lang="en-US" altLang="ko-KR" b="0" dirty="0">
                <a:solidFill>
                  <a:srgbClr val="000000"/>
                </a:solidFill>
                <a:ea typeface="HY헤드라인M" pitchFamily="18" charset="-127"/>
              </a:rPr>
              <a:t> 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  <a:sym typeface="Wingdings" panose="05000000000000000000" pitchFamily="2" charset="2"/>
              </a:rPr>
              <a:t>단어들 사이의 연관성 등</a:t>
            </a:r>
            <a:endParaRPr lang="en-US" altLang="ko-KR" b="0" dirty="0" smtClean="0">
              <a:solidFill>
                <a:srgbClr val="000000"/>
              </a:solidFill>
              <a:ea typeface="HY헤드라인M" pitchFamily="18" charset="-127"/>
              <a:sym typeface="Wingdings" panose="05000000000000000000" pitchFamily="2" charset="2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>
                <a:ea typeface="HY헤드라인M" pitchFamily="18" charset="-127"/>
                <a:sym typeface="Symbol" pitchFamily="18" charset="2"/>
              </a:rPr>
              <a:t>자세한 내용은 생략 </a:t>
            </a:r>
            <a:r>
              <a:rPr lang="en-US" altLang="ko-KR" b="0" dirty="0">
                <a:ea typeface="HY헤드라인M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b="0" dirty="0">
                <a:ea typeface="HY헤드라인M" pitchFamily="18" charset="-127"/>
                <a:sym typeface="Wingdings" panose="05000000000000000000" pitchFamily="2" charset="2"/>
              </a:rPr>
              <a:t>교재 </a:t>
            </a:r>
            <a:r>
              <a:rPr lang="ko-KR" altLang="en-US" b="0" dirty="0" smtClean="0">
                <a:ea typeface="HY헤드라인M" pitchFamily="18" charset="-127"/>
                <a:sym typeface="Wingdings" panose="05000000000000000000" pitchFamily="2" charset="2"/>
              </a:rPr>
              <a:t>참조</a:t>
            </a:r>
            <a:endParaRPr lang="en-US" altLang="ko-KR" b="0" dirty="0">
              <a:ea typeface="HY헤드라인M" pitchFamily="18" charset="-127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237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srgbClr val="3333CC"/>
                </a:solidFill>
              </a:rPr>
              <a:t>Page </a:t>
            </a:r>
            <a:fld id="{8AEC989E-555E-4E55-9F3C-343127921532}" type="slidenum">
              <a:rPr lang="en-US" altLang="ko-KR">
                <a:solidFill>
                  <a:srgbClr val="3333CC"/>
                </a:solidFill>
              </a:rPr>
              <a:pPr>
                <a:defRPr/>
              </a:pPr>
              <a:t>52</a:t>
            </a:fld>
            <a:endParaRPr lang="en-US" altLang="ko-KR">
              <a:solidFill>
                <a:srgbClr val="3333CC"/>
              </a:solidFill>
            </a:endParaRPr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5" y="163513"/>
            <a:ext cx="45481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강의 내</a:t>
            </a:r>
            <a:r>
              <a:rPr lang="ko-KR" altLang="en-US" sz="2400" b="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용</a:t>
            </a:r>
          </a:p>
        </p:txBody>
      </p:sp>
      <p:sp>
        <p:nvSpPr>
          <p:cNvPr id="4101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  <p:sp>
        <p:nvSpPr>
          <p:cNvPr id="11" name="AutoShape 24"/>
          <p:cNvSpPr>
            <a:spLocks noChangeArrowheads="1"/>
          </p:cNvSpPr>
          <p:nvPr/>
        </p:nvSpPr>
        <p:spPr bwMode="auto">
          <a:xfrm>
            <a:off x="251520" y="4653136"/>
            <a:ext cx="8569325" cy="591307"/>
          </a:xfrm>
          <a:prstGeom prst="roundRect">
            <a:avLst>
              <a:gd name="adj" fmla="val 16667"/>
            </a:avLst>
          </a:prstGeom>
          <a:solidFill>
            <a:srgbClr val="FFCCCC">
              <a:alpha val="80000"/>
            </a:srgbClr>
          </a:solidFill>
          <a:ln w="12700">
            <a:solidFill>
              <a:srgbClr val="FF99FF"/>
            </a:solidFill>
            <a:round/>
            <a:headEnd/>
            <a:tailEnd/>
          </a:ln>
          <a:effectLst/>
        </p:spPr>
        <p:txBody>
          <a:bodyPr lIns="36000" tIns="36000" rIns="36000" bIns="36000" anchor="ctr">
            <a:no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2" name="Text Box 26"/>
          <p:cNvSpPr txBox="1">
            <a:spLocks noChangeArrowheads="1"/>
          </p:cNvSpPr>
          <p:nvPr/>
        </p:nvSpPr>
        <p:spPr bwMode="auto">
          <a:xfrm>
            <a:off x="324545" y="980728"/>
            <a:ext cx="8569325" cy="4966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36000" tIns="36000" rIns="36000" bIns="36000">
            <a:spAutoFit/>
          </a:bodyPr>
          <a:lstStyle/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Font typeface="Wingdings" pitchFamily="2" charset="2"/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연관규칙 정의와 적용사례</a:t>
            </a:r>
            <a:endParaRPr lang="en-US" altLang="ko-KR" sz="2400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빈발 </a:t>
            </a:r>
            <a:r>
              <a:rPr lang="ko-KR" altLang="en-US" sz="2400" b="0" dirty="0">
                <a:solidFill>
                  <a:srgbClr val="000000"/>
                </a:solidFill>
                <a:ea typeface="HY헤드라인M" pitchFamily="18" charset="-127"/>
              </a:rPr>
              <a:t>항목집합과 </a:t>
            </a:r>
            <a:r>
              <a:rPr lang="en-US" altLang="ko-KR" sz="2400" b="0" dirty="0" err="1" smtClean="0">
                <a:solidFill>
                  <a:srgbClr val="000000"/>
                </a:solidFill>
                <a:ea typeface="HY헤드라인M" pitchFamily="18" charset="-127"/>
              </a:rPr>
              <a:t>Apriori</a:t>
            </a:r>
            <a:r>
              <a:rPr lang="en-US" altLang="ko-KR" sz="2400" b="0" dirty="0" smtClean="0">
                <a:solidFill>
                  <a:srgbClr val="000000"/>
                </a:solidFill>
                <a:ea typeface="HY헤드라인M" pitchFamily="18" charset="-127"/>
              </a:rPr>
              <a:t> </a:t>
            </a: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알고리즘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최대 항목집합과 닫힌 항목집합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유용성 척도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범주형</a:t>
            </a:r>
            <a:r>
              <a:rPr lang="en-US" altLang="ko-KR" sz="2400" b="0" dirty="0">
                <a:solidFill>
                  <a:srgbClr val="000000"/>
                </a:solidFill>
                <a:ea typeface="HY헤드라인M" pitchFamily="18" charset="-127"/>
              </a:rPr>
              <a:t>, </a:t>
            </a:r>
            <a:r>
              <a:rPr lang="ko-KR" altLang="en-US" sz="2400" b="0" dirty="0" err="1">
                <a:solidFill>
                  <a:srgbClr val="000000"/>
                </a:solidFill>
                <a:ea typeface="HY헤드라인M" pitchFamily="18" charset="-127"/>
              </a:rPr>
              <a:t>연속형</a:t>
            </a:r>
            <a:r>
              <a:rPr lang="ko-KR" altLang="en-US" sz="2400" b="0" dirty="0">
                <a:solidFill>
                  <a:srgbClr val="000000"/>
                </a:solidFill>
                <a:ea typeface="HY헤드라인M" pitchFamily="18" charset="-127"/>
              </a:rPr>
              <a:t> 속성 </a:t>
            </a: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처리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다단계 연관규칙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>
                <a:solidFill>
                  <a:srgbClr val="000000"/>
                </a:solidFill>
                <a:ea typeface="HY헤드라인M" pitchFamily="18" charset="-127"/>
              </a:rPr>
              <a:t>순차 </a:t>
            </a: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패턴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880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53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7002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개념 계층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(Concept Hierarchy)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99603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개념 계층</a:t>
            </a:r>
            <a:r>
              <a:rPr lang="en-US" altLang="ko-KR" sz="2000" b="0" dirty="0" smtClean="0">
                <a:ea typeface="HY헤드라인M" pitchFamily="18" charset="-127"/>
              </a:rPr>
              <a:t>: </a:t>
            </a:r>
            <a:r>
              <a:rPr lang="ko-KR" altLang="en-US" sz="2000" b="0" dirty="0" smtClean="0">
                <a:ea typeface="HY헤드라인M" pitchFamily="18" charset="-127"/>
              </a:rPr>
              <a:t>특정한 영역에서 정의된 여러 개체들 또는 개념들의 다중 계층 조직이다</a:t>
            </a:r>
            <a:r>
              <a:rPr lang="en-US" altLang="ko-KR" sz="2000" b="0" dirty="0" smtClean="0">
                <a:ea typeface="HY헤드라인M" pitchFamily="18" charset="-127"/>
              </a:rPr>
              <a:t>. </a:t>
            </a:r>
            <a:r>
              <a:rPr lang="ko-KR" altLang="en-US" sz="2000" b="0" dirty="0" smtClean="0">
                <a:ea typeface="HY헤드라인M" pitchFamily="18" charset="-127"/>
              </a:rPr>
              <a:t>주로</a:t>
            </a:r>
            <a:r>
              <a:rPr lang="en-US" altLang="ko-KR" sz="2000" b="0" dirty="0" smtClean="0">
                <a:ea typeface="HY헤드라인M" pitchFamily="18" charset="-127"/>
              </a:rPr>
              <a:t>, “is-a” </a:t>
            </a:r>
            <a:r>
              <a:rPr lang="ko-KR" altLang="en-US" sz="2000" b="0" dirty="0" smtClean="0">
                <a:ea typeface="HY헤드라인M" pitchFamily="18" charset="-127"/>
              </a:rPr>
              <a:t>관계를 구성하는 </a:t>
            </a:r>
            <a:r>
              <a:rPr lang="en-US" altLang="ko-KR" sz="2000" b="0" dirty="0" smtClean="0">
                <a:ea typeface="HY헤드라인M" pitchFamily="18" charset="-127"/>
              </a:rPr>
              <a:t>taxonomy </a:t>
            </a:r>
            <a:r>
              <a:rPr lang="ko-KR" altLang="en-US" sz="2000" b="0" dirty="0" smtClean="0">
                <a:ea typeface="HY헤드라인M" pitchFamily="18" charset="-127"/>
              </a:rPr>
              <a:t>형식을 갖는다</a:t>
            </a:r>
            <a:r>
              <a:rPr lang="en-US" altLang="ko-KR" sz="2000" b="0" dirty="0" smtClean="0">
                <a:ea typeface="HY헤드라인M" pitchFamily="18" charset="-127"/>
              </a:rPr>
              <a:t>.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4" y="2060848"/>
            <a:ext cx="7484979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237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54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7002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다단계 연관 규칙 </a:t>
            </a:r>
            <a:r>
              <a:rPr lang="ko-KR" altLang="en-US" sz="2400" b="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마이닝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(1/3)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36121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4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기본 성질</a:t>
            </a:r>
            <a:r>
              <a:rPr lang="en-US" altLang="ko-KR" sz="2000" b="0" dirty="0" smtClean="0">
                <a:ea typeface="HY헤드라인M" pitchFamily="18" charset="-127"/>
              </a:rPr>
              <a:t>: </a:t>
            </a:r>
            <a:r>
              <a:rPr lang="ko-KR" altLang="en-US" sz="2000" b="0" dirty="0" smtClean="0">
                <a:ea typeface="HY헤드라인M" pitchFamily="18" charset="-127"/>
              </a:rPr>
              <a:t>개념 계층에 의해 지지도</a:t>
            </a:r>
            <a:r>
              <a:rPr lang="en-US" altLang="ko-KR" sz="2000" b="0" dirty="0" smtClean="0">
                <a:ea typeface="HY헤드라인M" pitchFamily="18" charset="-127"/>
              </a:rPr>
              <a:t>/</a:t>
            </a:r>
            <a:r>
              <a:rPr lang="ko-KR" altLang="en-US" sz="2000" b="0" dirty="0" smtClean="0">
                <a:ea typeface="HY헤드라인M" pitchFamily="18" charset="-127"/>
              </a:rPr>
              <a:t>신뢰도는 어떻게 변하나</a:t>
            </a:r>
            <a:r>
              <a:rPr lang="en-US" altLang="ko-KR" sz="2000" b="0" dirty="0" smtClean="0">
                <a:ea typeface="HY헤드라인M" pitchFamily="18" charset="-127"/>
              </a:rPr>
              <a:t>?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1254125" algn="l"/>
              </a:tabLst>
            </a:pPr>
            <a:r>
              <a:rPr lang="en-US" altLang="ko-KR" sz="1800" dirty="0" smtClean="0">
                <a:solidFill>
                  <a:srgbClr val="000000"/>
                </a:solidFill>
                <a:ea typeface="HY헤드라인M" pitchFamily="18" charset="-127"/>
              </a:rPr>
              <a:t>If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	X is the parent item for both X1 and X2, </a:t>
            </a:r>
            <a:b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</a:br>
            <a:r>
              <a:rPr lang="en-US" altLang="ko-KR" sz="1800" dirty="0" smtClean="0">
                <a:solidFill>
                  <a:srgbClr val="000000"/>
                </a:solidFill>
                <a:ea typeface="HY헤드라인M" pitchFamily="18" charset="-127"/>
              </a:rPr>
              <a:t>then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	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  <a:sym typeface="Symbol" pitchFamily="18" charset="2"/>
              </a:rPr>
              <a:t>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(X) ≤ 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  <a:sym typeface="Symbol" pitchFamily="18" charset="2"/>
              </a:rPr>
              <a:t>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(X1) + 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  <a:sym typeface="Symbol" pitchFamily="18" charset="2"/>
              </a:rPr>
              <a:t>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(X2)</a:t>
            </a:r>
            <a:endParaRPr lang="en-US" altLang="ko-KR" sz="18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1254125" algn="l"/>
              </a:tabLst>
            </a:pPr>
            <a:r>
              <a:rPr lang="en-US" altLang="ko-KR" sz="1800" dirty="0" smtClean="0">
                <a:solidFill>
                  <a:srgbClr val="000000"/>
                </a:solidFill>
                <a:ea typeface="HY헤드라인M" pitchFamily="18" charset="-127"/>
              </a:rPr>
              <a:t>If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	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  <a:sym typeface="Symbol" pitchFamily="18" charset="2"/>
              </a:rPr>
              <a:t></a:t>
            </a:r>
            <a:r>
              <a:rPr lang="en-US" altLang="ko-KR" sz="1800" b="0" dirty="0">
                <a:solidFill>
                  <a:srgbClr val="000000"/>
                </a:solidFill>
                <a:ea typeface="HY헤드라인M" pitchFamily="18" charset="-127"/>
              </a:rPr>
              <a:t>(X1 </a:t>
            </a:r>
            <a:r>
              <a:rPr lang="en-US" altLang="ko-KR" sz="1800" b="0" dirty="0">
                <a:solidFill>
                  <a:srgbClr val="000000"/>
                </a:solidFill>
                <a:ea typeface="HY헤드라인M" pitchFamily="18" charset="-127"/>
                <a:sym typeface="Symbol" pitchFamily="18" charset="2"/>
              </a:rPr>
              <a:t> Y1</a:t>
            </a:r>
            <a:r>
              <a:rPr lang="en-US" altLang="ko-KR" sz="1800" b="0" dirty="0">
                <a:solidFill>
                  <a:srgbClr val="000000"/>
                </a:solidFill>
                <a:ea typeface="HY헤드라인M" pitchFamily="18" charset="-127"/>
              </a:rPr>
              <a:t>) ≥ </a:t>
            </a:r>
            <a:r>
              <a:rPr lang="en-US" altLang="ko-KR" sz="1800" b="0" i="1" dirty="0" err="1">
                <a:solidFill>
                  <a:srgbClr val="000000"/>
                </a:solidFill>
                <a:ea typeface="HY헤드라인M" pitchFamily="18" charset="-127"/>
              </a:rPr>
              <a:t>min</a:t>
            </a:r>
            <a:r>
              <a:rPr lang="en-US" altLang="ko-KR" sz="1800" b="0" i="1" dirty="0" err="1">
                <a:solidFill>
                  <a:srgbClr val="000000"/>
                </a:solidFill>
                <a:ea typeface="HY헤드라인M" pitchFamily="18" charset="-127"/>
                <a:sym typeface="Symbol" pitchFamily="18" charset="2"/>
              </a:rPr>
              <a:t>sup</a:t>
            </a:r>
            <a:r>
              <a:rPr lang="en-US" altLang="ko-KR" sz="1800" b="0" dirty="0">
                <a:solidFill>
                  <a:srgbClr val="000000"/>
                </a:solidFill>
                <a:ea typeface="HY헤드라인M" pitchFamily="18" charset="-127"/>
                <a:sym typeface="Symbol" pitchFamily="18" charset="2"/>
              </a:rPr>
              <a:t>, </a:t>
            </a:r>
            <a:br>
              <a:rPr lang="en-US" altLang="ko-KR" sz="1800" b="0" dirty="0">
                <a:solidFill>
                  <a:srgbClr val="000000"/>
                </a:solidFill>
                <a:ea typeface="HY헤드라인M" pitchFamily="18" charset="-127"/>
                <a:sym typeface="Symbol" pitchFamily="18" charset="2"/>
              </a:rPr>
            </a:b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  <a:sym typeface="Symbol" pitchFamily="18" charset="2"/>
              </a:rPr>
              <a:t>	</a:t>
            </a:r>
            <a:r>
              <a:rPr lang="en-US" altLang="ko-KR" sz="1800" dirty="0" smtClean="0">
                <a:solidFill>
                  <a:srgbClr val="000000"/>
                </a:solidFill>
                <a:ea typeface="HY헤드라인M" pitchFamily="18" charset="-127"/>
                <a:sym typeface="Symbol" pitchFamily="18" charset="2"/>
              </a:rPr>
              <a:t>and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  <a:sym typeface="Symbol" pitchFamily="18" charset="2"/>
              </a:rPr>
              <a:t> X </a:t>
            </a:r>
            <a:r>
              <a:rPr lang="en-US" altLang="ko-KR" sz="1800" b="0" dirty="0">
                <a:solidFill>
                  <a:srgbClr val="000000"/>
                </a:solidFill>
                <a:ea typeface="HY헤드라인M" pitchFamily="18" charset="-127"/>
                <a:sym typeface="Symbol" pitchFamily="18" charset="2"/>
              </a:rPr>
              <a:t>is parent of X1, Y is parent of Y1 </a:t>
            </a:r>
            <a:r>
              <a:rPr lang="en-US" altLang="ko-KR" sz="1800" b="0" dirty="0">
                <a:solidFill>
                  <a:srgbClr val="000000"/>
                </a:solidFill>
                <a:ea typeface="HY헤드라인M" pitchFamily="18" charset="-127"/>
              </a:rPr>
              <a:t> </a:t>
            </a:r>
            <a:br>
              <a:rPr lang="en-US" altLang="ko-KR" sz="1800" b="0" dirty="0">
                <a:solidFill>
                  <a:srgbClr val="000000"/>
                </a:solidFill>
                <a:ea typeface="HY헤드라인M" pitchFamily="18" charset="-127"/>
              </a:rPr>
            </a:br>
            <a:r>
              <a:rPr lang="en-US" altLang="ko-KR" sz="1800" dirty="0" smtClean="0">
                <a:solidFill>
                  <a:srgbClr val="000000"/>
                </a:solidFill>
                <a:ea typeface="HY헤드라인M" pitchFamily="18" charset="-127"/>
              </a:rPr>
              <a:t>then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	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  <a:sym typeface="Symbol" pitchFamily="18" charset="2"/>
              </a:rPr>
              <a:t></a:t>
            </a:r>
            <a:r>
              <a:rPr lang="en-US" altLang="ko-KR" sz="1800" b="0" dirty="0">
                <a:solidFill>
                  <a:srgbClr val="000000"/>
                </a:solidFill>
                <a:ea typeface="HY헤드라인M" pitchFamily="18" charset="-127"/>
                <a:sym typeface="Symbol" pitchFamily="18" charset="2"/>
              </a:rPr>
              <a:t>(X  Y1) </a:t>
            </a:r>
            <a:r>
              <a:rPr lang="en-US" altLang="ko-KR" sz="1800" b="0" dirty="0">
                <a:solidFill>
                  <a:srgbClr val="000000"/>
                </a:solidFill>
                <a:ea typeface="HY헤드라인M" pitchFamily="18" charset="-127"/>
              </a:rPr>
              <a:t>≥ </a:t>
            </a:r>
            <a:r>
              <a:rPr lang="en-US" altLang="ko-KR" sz="1800" b="0" i="1" dirty="0" err="1">
                <a:solidFill>
                  <a:srgbClr val="000000"/>
                </a:solidFill>
                <a:ea typeface="HY헤드라인M" pitchFamily="18" charset="-127"/>
              </a:rPr>
              <a:t>min</a:t>
            </a:r>
            <a:r>
              <a:rPr lang="en-US" altLang="ko-KR" sz="1800" b="0" i="1" dirty="0" err="1">
                <a:solidFill>
                  <a:srgbClr val="000000"/>
                </a:solidFill>
                <a:ea typeface="HY헤드라인M" pitchFamily="18" charset="-127"/>
                <a:sym typeface="Symbol" pitchFamily="18" charset="2"/>
              </a:rPr>
              <a:t>sup</a:t>
            </a:r>
            <a:r>
              <a:rPr lang="en-US" altLang="ko-KR" sz="1800" b="0" dirty="0">
                <a:solidFill>
                  <a:srgbClr val="000000"/>
                </a:solidFill>
                <a:ea typeface="HY헤드라인M" pitchFamily="18" charset="-127"/>
                <a:sym typeface="Symbol" pitchFamily="18" charset="2"/>
              </a:rPr>
              <a:t>, (X1  Y) </a:t>
            </a:r>
            <a:r>
              <a:rPr lang="en-US" altLang="ko-KR" sz="1800" b="0" dirty="0">
                <a:solidFill>
                  <a:srgbClr val="000000"/>
                </a:solidFill>
                <a:ea typeface="HY헤드라인M" pitchFamily="18" charset="-127"/>
              </a:rPr>
              <a:t>≥ </a:t>
            </a:r>
            <a:r>
              <a:rPr lang="en-US" altLang="ko-KR" sz="1800" b="0" i="1" dirty="0" err="1" smtClean="0">
                <a:solidFill>
                  <a:srgbClr val="000000"/>
                </a:solidFill>
                <a:ea typeface="HY헤드라인M" pitchFamily="18" charset="-127"/>
              </a:rPr>
              <a:t>min</a:t>
            </a:r>
            <a:r>
              <a:rPr lang="en-US" altLang="ko-KR" sz="1800" b="0" i="1" dirty="0" err="1" smtClean="0">
                <a:solidFill>
                  <a:srgbClr val="000000"/>
                </a:solidFill>
                <a:ea typeface="HY헤드라인M" pitchFamily="18" charset="-127"/>
                <a:sym typeface="Symbol" pitchFamily="18" charset="2"/>
              </a:rPr>
              <a:t>sup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  <a:sym typeface="Symbol" pitchFamily="18" charset="2"/>
              </a:rPr>
              <a:t>, </a:t>
            </a:r>
            <a:r>
              <a:rPr lang="en-US" altLang="ko-KR" sz="1800" b="0" dirty="0">
                <a:solidFill>
                  <a:srgbClr val="000000"/>
                </a:solidFill>
                <a:ea typeface="HY헤드라인M" pitchFamily="18" charset="-127"/>
                <a:sym typeface="Symbol" pitchFamily="18" charset="2"/>
              </a:rPr>
              <a:t>(X  Y) </a:t>
            </a:r>
            <a:r>
              <a:rPr lang="en-US" altLang="ko-KR" sz="1800" b="0" dirty="0">
                <a:solidFill>
                  <a:srgbClr val="000000"/>
                </a:solidFill>
                <a:ea typeface="HY헤드라인M" pitchFamily="18" charset="-127"/>
              </a:rPr>
              <a:t>≥ </a:t>
            </a:r>
            <a:r>
              <a:rPr lang="en-US" altLang="ko-KR" sz="1800" b="0" i="1" dirty="0" err="1">
                <a:solidFill>
                  <a:srgbClr val="000000"/>
                </a:solidFill>
                <a:ea typeface="HY헤드라인M" pitchFamily="18" charset="-127"/>
              </a:rPr>
              <a:t>min</a:t>
            </a:r>
            <a:r>
              <a:rPr lang="en-US" altLang="ko-KR" sz="1800" b="0" i="1" dirty="0" err="1">
                <a:solidFill>
                  <a:srgbClr val="000000"/>
                </a:solidFill>
                <a:ea typeface="HY헤드라인M" pitchFamily="18" charset="-127"/>
                <a:sym typeface="Symbol" pitchFamily="18" charset="2"/>
              </a:rPr>
              <a:t>sup</a:t>
            </a:r>
            <a:r>
              <a:rPr lang="en-US" altLang="ko-KR" sz="1800" b="0" dirty="0">
                <a:solidFill>
                  <a:srgbClr val="000000"/>
                </a:solidFill>
                <a:ea typeface="HY헤드라인M" pitchFamily="18" charset="-127"/>
                <a:sym typeface="Symbol" pitchFamily="18" charset="2"/>
              </a:rPr>
              <a:t> </a:t>
            </a:r>
            <a:endParaRPr lang="en-US" altLang="ko-KR" sz="1800" b="0" dirty="0" smtClean="0">
              <a:solidFill>
                <a:srgbClr val="000000"/>
              </a:solidFill>
              <a:ea typeface="HY헤드라인M" pitchFamily="18" charset="-127"/>
              <a:sym typeface="Symbol" pitchFamily="18" charset="2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1254125" algn="l"/>
              </a:tabLst>
            </a:pPr>
            <a:r>
              <a:rPr lang="en-US" altLang="ko-KR" sz="1800" dirty="0" smtClean="0">
                <a:solidFill>
                  <a:srgbClr val="000000"/>
                </a:solidFill>
                <a:ea typeface="HY헤드라인M" pitchFamily="18" charset="-127"/>
                <a:sym typeface="Symbol" pitchFamily="18" charset="2"/>
              </a:rPr>
              <a:t>If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  <a:sym typeface="Symbol" pitchFamily="18" charset="2"/>
              </a:rPr>
              <a:t>	</a:t>
            </a:r>
            <a:r>
              <a:rPr lang="en-US" altLang="ko-KR" sz="1800" b="0" i="1" dirty="0" err="1" smtClean="0">
                <a:solidFill>
                  <a:srgbClr val="000000"/>
                </a:solidFill>
                <a:ea typeface="HY헤드라인M" pitchFamily="18" charset="-127"/>
                <a:sym typeface="Symbol" pitchFamily="18" charset="2"/>
              </a:rPr>
              <a:t>conf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  <a:sym typeface="Symbol" pitchFamily="18" charset="2"/>
              </a:rPr>
              <a:t>(X1 </a:t>
            </a:r>
            <a:r>
              <a:rPr lang="en-US" altLang="ko-KR" sz="1800" b="0" dirty="0">
                <a:solidFill>
                  <a:srgbClr val="000000"/>
                </a:solidFill>
                <a:ea typeface="HY헤드라인M" pitchFamily="18" charset="-127"/>
                <a:sym typeface="Symbol" pitchFamily="18" charset="2"/>
              </a:rPr>
              <a:t> Y1) </a:t>
            </a:r>
            <a:r>
              <a:rPr lang="en-US" altLang="ko-KR" sz="1800" b="0" dirty="0">
                <a:solidFill>
                  <a:srgbClr val="000000"/>
                </a:solidFill>
                <a:ea typeface="HY헤드라인M" pitchFamily="18" charset="-127"/>
              </a:rPr>
              <a:t>≥ </a:t>
            </a:r>
            <a:r>
              <a:rPr lang="en-US" altLang="ko-KR" sz="1800" b="0" i="1" dirty="0" err="1" smtClean="0">
                <a:solidFill>
                  <a:srgbClr val="000000"/>
                </a:solidFill>
                <a:ea typeface="HY헤드라인M" pitchFamily="18" charset="-127"/>
              </a:rPr>
              <a:t>minconf</a:t>
            </a:r>
            <a:r>
              <a:rPr lang="en-US" altLang="ko-KR" sz="1800" b="0" dirty="0">
                <a:solidFill>
                  <a:srgbClr val="000000"/>
                </a:solidFill>
                <a:ea typeface="HY헤드라인M" pitchFamily="18" charset="-127"/>
              </a:rPr>
              <a:t/>
            </a:r>
            <a:br>
              <a:rPr lang="en-US" altLang="ko-KR" sz="1800" b="0" dirty="0">
                <a:solidFill>
                  <a:srgbClr val="000000"/>
                </a:solidFill>
                <a:ea typeface="HY헤드라인M" pitchFamily="18" charset="-127"/>
              </a:rPr>
            </a:br>
            <a:r>
              <a:rPr lang="en-US" altLang="ko-KR" sz="1800" dirty="0" smtClean="0">
                <a:solidFill>
                  <a:srgbClr val="000000"/>
                </a:solidFill>
                <a:ea typeface="HY헤드라인M" pitchFamily="18" charset="-127"/>
              </a:rPr>
              <a:t>then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	</a:t>
            </a:r>
            <a:r>
              <a:rPr lang="en-US" altLang="ko-KR" sz="1800" b="0" i="1" dirty="0" err="1" smtClean="0">
                <a:solidFill>
                  <a:srgbClr val="000000"/>
                </a:solidFill>
                <a:ea typeface="HY헤드라인M" pitchFamily="18" charset="-127"/>
              </a:rPr>
              <a:t>conf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(X1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  <a:sym typeface="Symbol" pitchFamily="18" charset="2"/>
              </a:rPr>
              <a:t> </a:t>
            </a:r>
            <a:r>
              <a:rPr lang="en-US" altLang="ko-KR" sz="1800" b="0" dirty="0">
                <a:solidFill>
                  <a:srgbClr val="000000"/>
                </a:solidFill>
                <a:ea typeface="HY헤드라인M" pitchFamily="18" charset="-127"/>
                <a:sym typeface="Symbol" pitchFamily="18" charset="2"/>
              </a:rPr>
              <a:t> Y) </a:t>
            </a:r>
            <a:r>
              <a:rPr lang="en-US" altLang="ko-KR" sz="1800" b="0" dirty="0">
                <a:solidFill>
                  <a:srgbClr val="000000"/>
                </a:solidFill>
                <a:ea typeface="HY헤드라인M" pitchFamily="18" charset="-127"/>
              </a:rPr>
              <a:t>≥ </a:t>
            </a:r>
            <a:r>
              <a:rPr lang="en-US" altLang="ko-KR" sz="1800" b="0" i="1" dirty="0" err="1" smtClean="0">
                <a:solidFill>
                  <a:srgbClr val="000000"/>
                </a:solidFill>
                <a:ea typeface="HY헤드라인M" pitchFamily="18" charset="-127"/>
              </a:rPr>
              <a:t>minconf</a:t>
            </a:r>
            <a:endParaRPr lang="en-US" altLang="ko-KR" sz="1800" b="0" i="1" dirty="0">
              <a:solidFill>
                <a:srgbClr val="000000"/>
              </a:solidFill>
              <a:ea typeface="HY헤드라인M" pitchFamily="18" charset="-127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9316009"/>
              </p:ext>
            </p:extLst>
          </p:nvPr>
        </p:nvGraphicFramePr>
        <p:xfrm>
          <a:off x="5120953" y="4021138"/>
          <a:ext cx="3195463" cy="14348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2" name="Equation" r:id="rId5" imgW="2234880" imgH="1002960" progId="Equation.DSMT4">
                  <p:embed/>
                </p:oleObj>
              </mc:Choice>
              <mc:Fallback>
                <p:oleObj name="Equation" r:id="rId5" imgW="2234880" imgH="100296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0953" y="4021138"/>
                        <a:ext cx="3195463" cy="143483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accent2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108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55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7002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None/>
              <a:defRPr/>
            </a:pPr>
            <a:r>
              <a:rPr lang="ko-KR" altLang="en-US" sz="2400" b="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다단계 연관 규칙 </a:t>
            </a:r>
            <a:r>
              <a:rPr lang="ko-KR" altLang="en-US" sz="2400" b="0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마이닝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(2/3</a:t>
            </a:r>
            <a:r>
              <a:rPr lang="en-US" altLang="ko-KR" sz="2400" b="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)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43138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접근법 </a:t>
            </a:r>
            <a:r>
              <a:rPr lang="en-US" altLang="ko-KR" sz="2000" b="0" dirty="0" smtClean="0">
                <a:ea typeface="HY헤드라인M" pitchFamily="18" charset="-127"/>
              </a:rPr>
              <a:t>1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상위 계층의 항목들을 각 트랜잭션에 추가하고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, 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기존 알고리즘을 사용한다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.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예</a:t>
            </a:r>
            <a:r>
              <a:rPr lang="ko-KR" altLang="en-US" b="0" dirty="0">
                <a:solidFill>
                  <a:srgbClr val="000000"/>
                </a:solidFill>
                <a:ea typeface="HY헤드라인M" pitchFamily="18" charset="-127"/>
              </a:rPr>
              <a:t>제</a:t>
            </a:r>
            <a:endParaRPr lang="en-US" altLang="ko-KR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801688" lvl="2" indent="-2667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 typeface="Symbol" panose="05050102010706020507" pitchFamily="18" charset="2"/>
              <a:buChar char=""/>
              <a:tabLst>
                <a:tab pos="268288" algn="l"/>
              </a:tabLst>
            </a:pP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Original </a:t>
            </a:r>
            <a:r>
              <a:rPr lang="en-US" altLang="ko-KR" b="0" dirty="0">
                <a:solidFill>
                  <a:srgbClr val="000000"/>
                </a:solidFill>
                <a:ea typeface="HY헤드라인M" pitchFamily="18" charset="-127"/>
              </a:rPr>
              <a:t>Transaction: {skim milk, wheat bread} </a:t>
            </a:r>
            <a:endParaRPr lang="en-US" altLang="ko-KR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801688" lvl="2" indent="-2667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 typeface="Symbol" panose="05050102010706020507" pitchFamily="18" charset="2"/>
              <a:buChar char=""/>
              <a:tabLst>
                <a:tab pos="268288" algn="l"/>
              </a:tabLst>
            </a:pP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Augmented </a:t>
            </a:r>
            <a:r>
              <a:rPr lang="en-US" altLang="ko-KR" b="0" dirty="0">
                <a:solidFill>
                  <a:srgbClr val="000000"/>
                </a:solidFill>
                <a:ea typeface="HY헤드라인M" pitchFamily="18" charset="-127"/>
              </a:rPr>
              <a:t>Transaction:</a:t>
            </a:r>
            <a:br>
              <a:rPr lang="en-US" altLang="ko-KR" b="0" dirty="0">
                <a:solidFill>
                  <a:srgbClr val="000000"/>
                </a:solidFill>
                <a:ea typeface="HY헤드라인M" pitchFamily="18" charset="-127"/>
              </a:rPr>
            </a:br>
            <a:r>
              <a:rPr lang="en-US" altLang="ko-KR" b="0" dirty="0">
                <a:solidFill>
                  <a:srgbClr val="000000"/>
                </a:solidFill>
                <a:ea typeface="HY헤드라인M" pitchFamily="18" charset="-127"/>
              </a:rPr>
              <a:t> {skim milk, wheat bread, </a:t>
            </a:r>
            <a:r>
              <a:rPr lang="en-US" altLang="ko-KR" b="0" dirty="0">
                <a:solidFill>
                  <a:srgbClr val="FF0000"/>
                </a:solidFill>
                <a:ea typeface="HY헤드라인M" pitchFamily="18" charset="-127"/>
              </a:rPr>
              <a:t>milk</a:t>
            </a:r>
            <a:r>
              <a:rPr lang="en-US" altLang="ko-KR" b="0" dirty="0">
                <a:solidFill>
                  <a:srgbClr val="000000"/>
                </a:solidFill>
                <a:ea typeface="HY헤드라인M" pitchFamily="18" charset="-127"/>
              </a:rPr>
              <a:t>, </a:t>
            </a:r>
            <a:r>
              <a:rPr lang="en-US" altLang="ko-KR" b="0" dirty="0">
                <a:solidFill>
                  <a:srgbClr val="FF0000"/>
                </a:solidFill>
                <a:ea typeface="HY헤드라인M" pitchFamily="18" charset="-127"/>
              </a:rPr>
              <a:t>bread</a:t>
            </a:r>
            <a:r>
              <a:rPr lang="en-US" altLang="ko-KR" b="0" dirty="0">
                <a:solidFill>
                  <a:srgbClr val="000000"/>
                </a:solidFill>
                <a:ea typeface="HY헤드라인M" pitchFamily="18" charset="-127"/>
              </a:rPr>
              <a:t>, </a:t>
            </a:r>
            <a:r>
              <a:rPr lang="en-US" altLang="ko-KR" b="0" dirty="0">
                <a:solidFill>
                  <a:srgbClr val="FF0000"/>
                </a:solidFill>
                <a:ea typeface="HY헤드라인M" pitchFamily="18" charset="-127"/>
              </a:rPr>
              <a:t>food</a:t>
            </a:r>
            <a:r>
              <a:rPr lang="en-US" altLang="ko-KR" b="0" dirty="0">
                <a:solidFill>
                  <a:srgbClr val="000000"/>
                </a:solidFill>
                <a:ea typeface="HY헤드라인M" pitchFamily="18" charset="-127"/>
              </a:rPr>
              <a:t>}</a:t>
            </a: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이슈</a:t>
            </a:r>
            <a:endParaRPr lang="en-US" altLang="ko-KR" sz="2000" b="0" dirty="0" smtClean="0">
              <a:ea typeface="HY헤드라인M" pitchFamily="18" charset="-127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상위 계층 항목은 다른 항목들에 비해서 높은 지지도 카운트를 갖는다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.</a:t>
            </a:r>
            <a:b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</a:b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  <a:sym typeface="Wingdings" panose="05000000000000000000" pitchFamily="2" charset="2"/>
              </a:rPr>
              <a:t>만일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anose="05000000000000000000" pitchFamily="2" charset="2"/>
              </a:rPr>
              <a:t>, 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  <a:sym typeface="Wingdings" panose="05000000000000000000" pitchFamily="2" charset="2"/>
              </a:rPr>
              <a:t>주어진 지지도가 낮다면 너무 많은 규칙들이 생성될 것이다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anose="05000000000000000000" pitchFamily="2" charset="2"/>
              </a:rPr>
              <a:t>.</a:t>
            </a:r>
            <a:endParaRPr lang="en-US" altLang="ko-KR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개념 계층이 복잡하다면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, 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트랜잭션의 차원이 높아지는 문제가 있다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.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108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56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7002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None/>
              <a:defRPr/>
            </a:pPr>
            <a:r>
              <a:rPr lang="ko-KR" altLang="en-US" sz="2400" b="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다단계 연관 규칙 </a:t>
            </a:r>
            <a:r>
              <a:rPr lang="ko-KR" altLang="en-US" sz="2400" b="0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마이닝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(3/3</a:t>
            </a:r>
            <a:r>
              <a:rPr lang="en-US" altLang="ko-KR" sz="2400" b="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)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38952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접근법 </a:t>
            </a:r>
            <a:r>
              <a:rPr lang="en-US" altLang="ko-KR" sz="2000" b="0" dirty="0" smtClean="0">
                <a:ea typeface="HY헤드라인M" pitchFamily="18" charset="-127"/>
              </a:rPr>
              <a:t>2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먼저 최상위 계층에서 빈발 항목집합을 생성한다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.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다음으로 그 아래 계층에서 빈발 항목집합을 생성한다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.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위 과정을 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“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만족할 만한 정도의 의미 있는 규칙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”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을 찾을 때 까지 반복한다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.</a:t>
            </a: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이슈</a:t>
            </a:r>
            <a:endParaRPr lang="en-US" altLang="ko-KR" sz="2000" b="0" dirty="0" smtClean="0">
              <a:ea typeface="HY헤드라인M" pitchFamily="18" charset="-127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많은 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I/O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가 필요하여 </a:t>
            </a:r>
            <a:r>
              <a:rPr lang="ko-KR" altLang="en-US" b="0" dirty="0" err="1" smtClean="0">
                <a:solidFill>
                  <a:srgbClr val="000000"/>
                </a:solidFill>
                <a:ea typeface="HY헤드라인M" pitchFamily="18" charset="-127"/>
              </a:rPr>
              <a:t>마이닝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 시간이 무척 많이 걸리게 된다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.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교차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-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단계의 연관 규칙을 찾지 못할 수 있다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.</a:t>
            </a:r>
            <a:b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</a:b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(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예를 들어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, 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가정부는 상위 계층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, 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결론부는 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/>
            </a:r>
            <a:b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</a:b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하위 계층인 연관 규칙을 찾지 못할 수 있다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  <a:sym typeface="Wingdings" pitchFamily="2" charset="2"/>
              </a:rPr>
              <a:t>.)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725" y="3497418"/>
            <a:ext cx="3508771" cy="295591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668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srgbClr val="3333CC"/>
                </a:solidFill>
              </a:rPr>
              <a:t>Page </a:t>
            </a:r>
            <a:fld id="{8AEC989E-555E-4E55-9F3C-343127921532}" type="slidenum">
              <a:rPr lang="en-US" altLang="ko-KR">
                <a:solidFill>
                  <a:srgbClr val="3333CC"/>
                </a:solidFill>
              </a:rPr>
              <a:pPr>
                <a:defRPr/>
              </a:pPr>
              <a:t>57</a:t>
            </a:fld>
            <a:endParaRPr lang="en-US" altLang="ko-KR">
              <a:solidFill>
                <a:srgbClr val="3333CC"/>
              </a:solidFill>
            </a:endParaRPr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5" y="163513"/>
            <a:ext cx="45481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강의 내</a:t>
            </a:r>
            <a:r>
              <a:rPr lang="ko-KR" altLang="en-US" sz="2400" b="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용</a:t>
            </a:r>
          </a:p>
        </p:txBody>
      </p:sp>
      <p:sp>
        <p:nvSpPr>
          <p:cNvPr id="4101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  <p:sp>
        <p:nvSpPr>
          <p:cNvPr id="11" name="AutoShape 24"/>
          <p:cNvSpPr>
            <a:spLocks noChangeArrowheads="1"/>
          </p:cNvSpPr>
          <p:nvPr/>
        </p:nvSpPr>
        <p:spPr bwMode="auto">
          <a:xfrm>
            <a:off x="251520" y="5383490"/>
            <a:ext cx="8569325" cy="591307"/>
          </a:xfrm>
          <a:prstGeom prst="roundRect">
            <a:avLst>
              <a:gd name="adj" fmla="val 16667"/>
            </a:avLst>
          </a:prstGeom>
          <a:solidFill>
            <a:srgbClr val="FFCCCC">
              <a:alpha val="80000"/>
            </a:srgbClr>
          </a:solidFill>
          <a:ln w="12700">
            <a:solidFill>
              <a:srgbClr val="FF99FF"/>
            </a:solidFill>
            <a:round/>
            <a:headEnd/>
            <a:tailEnd/>
          </a:ln>
          <a:effectLst/>
        </p:spPr>
        <p:txBody>
          <a:bodyPr lIns="36000" tIns="36000" rIns="36000" bIns="36000" anchor="ctr">
            <a:no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2" name="Text Box 26"/>
          <p:cNvSpPr txBox="1">
            <a:spLocks noChangeArrowheads="1"/>
          </p:cNvSpPr>
          <p:nvPr/>
        </p:nvSpPr>
        <p:spPr bwMode="auto">
          <a:xfrm>
            <a:off x="324545" y="980728"/>
            <a:ext cx="8569325" cy="4966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36000" tIns="36000" rIns="36000" bIns="36000">
            <a:spAutoFit/>
          </a:bodyPr>
          <a:lstStyle/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Font typeface="Wingdings" pitchFamily="2" charset="2"/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연관규칙 정의와 적용사례</a:t>
            </a:r>
            <a:endParaRPr lang="en-US" altLang="ko-KR" sz="2400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빈발 </a:t>
            </a:r>
            <a:r>
              <a:rPr lang="ko-KR" altLang="en-US" sz="2400" b="0" dirty="0">
                <a:solidFill>
                  <a:srgbClr val="000000"/>
                </a:solidFill>
                <a:ea typeface="HY헤드라인M" pitchFamily="18" charset="-127"/>
              </a:rPr>
              <a:t>항목집합과 </a:t>
            </a:r>
            <a:r>
              <a:rPr lang="en-US" altLang="ko-KR" sz="2400" b="0" dirty="0" err="1" smtClean="0">
                <a:solidFill>
                  <a:srgbClr val="000000"/>
                </a:solidFill>
                <a:ea typeface="HY헤드라인M" pitchFamily="18" charset="-127"/>
              </a:rPr>
              <a:t>Apriori</a:t>
            </a:r>
            <a:r>
              <a:rPr lang="en-US" altLang="ko-KR" sz="2400" b="0" dirty="0" smtClean="0">
                <a:solidFill>
                  <a:srgbClr val="000000"/>
                </a:solidFill>
                <a:ea typeface="HY헤드라인M" pitchFamily="18" charset="-127"/>
              </a:rPr>
              <a:t> </a:t>
            </a: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알고리즘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최대 항목집합과 닫힌 항목집합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유용성 척도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범주형</a:t>
            </a:r>
            <a:r>
              <a:rPr lang="en-US" altLang="ko-KR" sz="2400" b="0" dirty="0">
                <a:solidFill>
                  <a:srgbClr val="000000"/>
                </a:solidFill>
                <a:ea typeface="HY헤드라인M" pitchFamily="18" charset="-127"/>
              </a:rPr>
              <a:t>, </a:t>
            </a:r>
            <a:r>
              <a:rPr lang="ko-KR" altLang="en-US" sz="2400" b="0" dirty="0" err="1">
                <a:solidFill>
                  <a:srgbClr val="000000"/>
                </a:solidFill>
                <a:ea typeface="HY헤드라인M" pitchFamily="18" charset="-127"/>
              </a:rPr>
              <a:t>연속형</a:t>
            </a:r>
            <a:r>
              <a:rPr lang="ko-KR" altLang="en-US" sz="2400" b="0" dirty="0">
                <a:solidFill>
                  <a:srgbClr val="000000"/>
                </a:solidFill>
                <a:ea typeface="HY헤드라인M" pitchFamily="18" charset="-127"/>
              </a:rPr>
              <a:t> 속성 </a:t>
            </a: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처리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다단계 연관규칙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>
                <a:solidFill>
                  <a:srgbClr val="000000"/>
                </a:solidFill>
                <a:ea typeface="HY헤드라인M" pitchFamily="18" charset="-127"/>
              </a:rPr>
              <a:t>순차 </a:t>
            </a: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패턴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352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58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7002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시퀀스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 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데이터 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(Sequence Data)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63" y="1196752"/>
            <a:ext cx="873442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108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59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7002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시퀀스 데이터 예제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8" y="1052736"/>
            <a:ext cx="9039225" cy="529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108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6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7002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연관규칙의 응용 사례 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(3/4)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53436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en-US" altLang="ko-KR" sz="2000" b="0" dirty="0" smtClean="0">
                <a:ea typeface="HY헤드라인M" pitchFamily="18" charset="-127"/>
              </a:rPr>
              <a:t>Protein Sequences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3" y="1625699"/>
            <a:ext cx="8982075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701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7" name="Picture 5" descr="http://creativedesignmagazine.com/wp-content/uploads/2010/10/Lancelin_Dunes___Whip_Sequence_by_Photoca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297" y="1865372"/>
            <a:ext cx="3329385" cy="226398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60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7002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시퀀스의 정의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505868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4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시퀀스란 원소</a:t>
            </a:r>
            <a:r>
              <a:rPr lang="en-US" altLang="ko-KR" sz="2000" b="0" dirty="0" smtClean="0">
                <a:ea typeface="HY헤드라인M" pitchFamily="18" charset="-127"/>
              </a:rPr>
              <a:t>(</a:t>
            </a:r>
            <a:r>
              <a:rPr lang="ko-KR" altLang="en-US" sz="2000" b="0" dirty="0" smtClean="0">
                <a:ea typeface="HY헤드라인M" pitchFamily="18" charset="-127"/>
              </a:rPr>
              <a:t>혹은 트랜잭션</a:t>
            </a:r>
            <a:r>
              <a:rPr lang="en-US" altLang="ko-KR" sz="2000" b="0" dirty="0" smtClean="0">
                <a:ea typeface="HY헤드라인M" pitchFamily="18" charset="-127"/>
              </a:rPr>
              <a:t>)</a:t>
            </a:r>
            <a:r>
              <a:rPr lang="ko-KR" altLang="en-US" sz="2000" b="0" dirty="0" smtClean="0">
                <a:ea typeface="HY헤드라인M" pitchFamily="18" charset="-127"/>
              </a:rPr>
              <a:t>들의 순서 리스트이다</a:t>
            </a:r>
            <a:r>
              <a:rPr lang="en-US" altLang="ko-KR" sz="2000" b="0" dirty="0" smtClean="0">
                <a:ea typeface="HY헤드라인M" pitchFamily="18" charset="-127"/>
              </a:rPr>
              <a:t>.</a:t>
            </a:r>
            <a:br>
              <a:rPr lang="en-US" altLang="ko-KR" sz="2000" b="0" dirty="0" smtClean="0">
                <a:ea typeface="HY헤드라인M" pitchFamily="18" charset="-127"/>
              </a:rPr>
            </a:br>
            <a:r>
              <a:rPr lang="en-US" altLang="ko-KR" sz="2000" b="0" dirty="0" smtClean="0">
                <a:ea typeface="HY헤드라인M" pitchFamily="18" charset="-127"/>
              </a:rPr>
              <a:t>(A sequence is an ordered list of elements (transactions))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endParaRPr lang="en-US" altLang="ko-KR" sz="2400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각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 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원소는 사건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(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혹은 항목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)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들의 모임을 포함한다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.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각 원소는 특정 시간 혹은 장소를 속성으로 가질 수 있다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.</a:t>
            </a:r>
            <a:endParaRPr lang="en-US" altLang="ko-KR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4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시퀀스의 길이 </a:t>
            </a:r>
            <a:r>
              <a:rPr lang="en-US" altLang="ko-KR" sz="2000" b="0" dirty="0" smtClean="0">
                <a:ea typeface="HY헤드라인M" pitchFamily="18" charset="-127"/>
              </a:rPr>
              <a:t>|s|</a:t>
            </a:r>
            <a:r>
              <a:rPr lang="ko-KR" altLang="en-US" sz="2000" b="0" dirty="0" smtClean="0">
                <a:ea typeface="HY헤드라인M" pitchFamily="18" charset="-127"/>
              </a:rPr>
              <a:t>는 시퀀스에 포함된 원소의 개수이다</a:t>
            </a:r>
            <a:r>
              <a:rPr lang="en-US" altLang="ko-KR" sz="2000" b="0" dirty="0" smtClean="0">
                <a:ea typeface="HY헤드라인M" pitchFamily="18" charset="-127"/>
              </a:rPr>
              <a:t>.</a:t>
            </a:r>
            <a:br>
              <a:rPr lang="en-US" altLang="ko-KR" sz="2000" b="0" dirty="0" smtClean="0">
                <a:ea typeface="HY헤드라인M" pitchFamily="18" charset="-127"/>
              </a:rPr>
            </a:br>
            <a:r>
              <a:rPr lang="en-US" altLang="ko-KR" sz="2000" b="0" dirty="0" smtClean="0">
                <a:ea typeface="HY헤드라인M" pitchFamily="18" charset="-127"/>
              </a:rPr>
              <a:t>(|s| = the number of elements of the sequence s)</a:t>
            </a: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4"/>
              </a:buBlip>
              <a:tabLst>
                <a:tab pos="268288" algn="l"/>
              </a:tabLst>
            </a:pPr>
            <a:r>
              <a:rPr lang="en-US" altLang="ko-KR" sz="2000" b="0" dirty="0" smtClean="0">
                <a:ea typeface="HY헤드라인M" pitchFamily="18" charset="-127"/>
              </a:rPr>
              <a:t>k-</a:t>
            </a:r>
            <a:r>
              <a:rPr lang="ko-KR" altLang="en-US" sz="2000" b="0" dirty="0" smtClean="0">
                <a:ea typeface="HY헤드라인M" pitchFamily="18" charset="-127"/>
              </a:rPr>
              <a:t>시퀀스</a:t>
            </a:r>
            <a:r>
              <a:rPr lang="en-US" altLang="ko-KR" sz="2000" b="0" dirty="0" smtClean="0">
                <a:ea typeface="HY헤드라인M" pitchFamily="18" charset="-127"/>
              </a:rPr>
              <a:t>(k-sequence)</a:t>
            </a:r>
            <a:r>
              <a:rPr lang="ko-KR" altLang="en-US" sz="2000" b="0" dirty="0" smtClean="0">
                <a:ea typeface="HY헤드라인M" pitchFamily="18" charset="-127"/>
              </a:rPr>
              <a:t>란 </a:t>
            </a:r>
            <a:r>
              <a:rPr lang="en-US" altLang="ko-KR" sz="2000" b="0" dirty="0" smtClean="0">
                <a:ea typeface="HY헤드라인M" pitchFamily="18" charset="-127"/>
              </a:rPr>
              <a:t>k</a:t>
            </a:r>
            <a:r>
              <a:rPr lang="ko-KR" altLang="en-US" sz="2000" b="0" dirty="0" smtClean="0">
                <a:ea typeface="HY헤드라인M" pitchFamily="18" charset="-127"/>
              </a:rPr>
              <a:t>개 사건</a:t>
            </a:r>
            <a:r>
              <a:rPr lang="en-US" altLang="ko-KR" sz="2000" b="0" dirty="0" smtClean="0">
                <a:ea typeface="HY헤드라인M" pitchFamily="18" charset="-127"/>
              </a:rPr>
              <a:t>(</a:t>
            </a:r>
            <a:r>
              <a:rPr lang="ko-KR" altLang="en-US" sz="2000" b="0" dirty="0" smtClean="0">
                <a:ea typeface="HY헤드라인M" pitchFamily="18" charset="-127"/>
              </a:rPr>
              <a:t>항목</a:t>
            </a:r>
            <a:r>
              <a:rPr lang="en-US" altLang="ko-KR" sz="2000" b="0" dirty="0" smtClean="0">
                <a:ea typeface="HY헤드라인M" pitchFamily="18" charset="-127"/>
              </a:rPr>
              <a:t>)</a:t>
            </a:r>
            <a:r>
              <a:rPr lang="ko-KR" altLang="en-US" sz="2000" b="0" dirty="0" smtClean="0">
                <a:ea typeface="HY헤드라인M" pitchFamily="18" charset="-127"/>
              </a:rPr>
              <a:t>을 포함하는 시퀀스이다</a:t>
            </a:r>
            <a:r>
              <a:rPr lang="en-US" altLang="ko-KR" sz="2000" b="0" dirty="0" smtClean="0">
                <a:ea typeface="HY헤드라인M" pitchFamily="18" charset="-127"/>
              </a:rPr>
              <a:t>.</a:t>
            </a:r>
            <a:br>
              <a:rPr lang="en-US" altLang="ko-KR" sz="2000" b="0" dirty="0" smtClean="0">
                <a:ea typeface="HY헤드라인M" pitchFamily="18" charset="-127"/>
              </a:rPr>
            </a:br>
            <a:r>
              <a:rPr lang="en-US" altLang="ko-KR" sz="2000" b="0" dirty="0" smtClean="0">
                <a:ea typeface="HY헤드라인M" pitchFamily="18" charset="-127"/>
              </a:rPr>
              <a:t>(A k-sequence is a sequence that contains k events (items))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987565"/>
            <a:ext cx="2153592" cy="443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041345"/>
            <a:ext cx="2091109" cy="469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033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61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7002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시퀀스의 예제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49417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lvl="1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웹 시퀀스 </a:t>
            </a:r>
            <a:r>
              <a:rPr lang="en-US" altLang="ko-KR" sz="2000" b="0" dirty="0" smtClean="0">
                <a:ea typeface="HY헤드라인M" pitchFamily="18" charset="-127"/>
              </a:rPr>
              <a:t>(Web Sequence)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/>
            </a:r>
            <a:b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</a:br>
            <a:r>
              <a:rPr lang="en-US" altLang="ko-KR" b="0" dirty="0">
                <a:ea typeface="굴림" charset="-127"/>
              </a:rPr>
              <a:t>&lt; {Homepage}  {Electronics}  {Digital Cameras}  {Canon Digital Camera} </a:t>
            </a:r>
            <a:r>
              <a:rPr lang="en-US" altLang="ko-KR" b="0" dirty="0" smtClean="0">
                <a:ea typeface="굴림" charset="-127"/>
              </a:rPr>
              <a:t/>
            </a:r>
            <a:br>
              <a:rPr lang="en-US" altLang="ko-KR" b="0" dirty="0" smtClean="0">
                <a:ea typeface="굴림" charset="-127"/>
              </a:rPr>
            </a:br>
            <a:r>
              <a:rPr lang="en-US" altLang="ko-KR" b="0" dirty="0" smtClean="0">
                <a:ea typeface="굴림" charset="-127"/>
              </a:rPr>
              <a:t>{</a:t>
            </a:r>
            <a:r>
              <a:rPr lang="en-US" altLang="ko-KR" b="0" dirty="0">
                <a:ea typeface="굴림" charset="-127"/>
              </a:rPr>
              <a:t>Shopping Cart}  {Order Confirmation}  {Return to Shopping} &gt;</a:t>
            </a: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endParaRPr lang="en-US" altLang="ko-KR" b="0" dirty="0" smtClean="0">
              <a:ea typeface="HY헤드라인M" pitchFamily="18" charset="-127"/>
            </a:endParaRPr>
          </a:p>
          <a:p>
            <a:pPr marL="292100" lvl="1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Blip>
                <a:blip r:embed="rId3"/>
              </a:buBlip>
              <a:tabLst>
                <a:tab pos="268288" algn="l"/>
              </a:tabLst>
            </a:pPr>
            <a:r>
              <a:rPr lang="en-US" altLang="ko-KR" sz="2000" b="0" dirty="0" smtClean="0">
                <a:ea typeface="HY헤드라인M" pitchFamily="18" charset="-127"/>
              </a:rPr>
              <a:t>3-Mile Island</a:t>
            </a:r>
            <a:r>
              <a:rPr lang="ko-KR" altLang="en-US" sz="2000" b="0" dirty="0" smtClean="0">
                <a:ea typeface="HY헤드라인M" pitchFamily="18" charset="-127"/>
              </a:rPr>
              <a:t>에서 핵 사고의 원인이 된 사건들의 순서</a:t>
            </a:r>
            <a:r>
              <a:rPr lang="en-US" altLang="ko-KR" sz="2000" b="0" dirty="0" smtClean="0">
                <a:ea typeface="HY헤드라인M" pitchFamily="18" charset="-127"/>
              </a:rPr>
              <a:t/>
            </a:r>
            <a:br>
              <a:rPr lang="en-US" altLang="ko-KR" sz="2000" b="0" dirty="0" smtClean="0">
                <a:ea typeface="HY헤드라인M" pitchFamily="18" charset="-127"/>
              </a:rPr>
            </a:br>
            <a:r>
              <a:rPr lang="en-US" altLang="ko-KR" b="0" dirty="0">
                <a:ea typeface="굴림" charset="-127"/>
              </a:rPr>
              <a:t>&lt; </a:t>
            </a:r>
            <a:r>
              <a:rPr lang="en-US" altLang="ko-KR" b="0" dirty="0" smtClean="0">
                <a:ea typeface="굴림" charset="-127"/>
              </a:rPr>
              <a:t>{</a:t>
            </a:r>
            <a:r>
              <a:rPr lang="en-US" altLang="ko-KR" b="0" dirty="0">
                <a:ea typeface="굴림" charset="-127"/>
              </a:rPr>
              <a:t>clogged resin} {outlet valve closure} {loss of </a:t>
            </a:r>
            <a:r>
              <a:rPr lang="en-US" altLang="ko-KR" b="0" dirty="0" err="1">
                <a:ea typeface="굴림" charset="-127"/>
              </a:rPr>
              <a:t>feedwater</a:t>
            </a:r>
            <a:r>
              <a:rPr lang="en-US" altLang="ko-KR" b="0" dirty="0">
                <a:ea typeface="굴림" charset="-127"/>
              </a:rPr>
              <a:t>} </a:t>
            </a:r>
            <a:r>
              <a:rPr lang="en-US" altLang="ko-KR" b="0" dirty="0" smtClean="0">
                <a:ea typeface="굴림" charset="-127"/>
              </a:rPr>
              <a:t/>
            </a:r>
            <a:br>
              <a:rPr lang="en-US" altLang="ko-KR" b="0" dirty="0" smtClean="0">
                <a:ea typeface="굴림" charset="-127"/>
              </a:rPr>
            </a:br>
            <a:r>
              <a:rPr lang="en-US" altLang="ko-KR" b="0" dirty="0" smtClean="0">
                <a:ea typeface="굴림" charset="-127"/>
              </a:rPr>
              <a:t>{</a:t>
            </a:r>
            <a:r>
              <a:rPr lang="en-US" altLang="ko-KR" b="0" dirty="0">
                <a:ea typeface="굴림" charset="-127"/>
              </a:rPr>
              <a:t>condenser polisher outlet valve shut} {booster pumps trip} </a:t>
            </a:r>
            <a:r>
              <a:rPr lang="en-US" altLang="ko-KR" b="0" dirty="0" smtClean="0">
                <a:ea typeface="굴림" charset="-127"/>
              </a:rPr>
              <a:t>{</a:t>
            </a:r>
            <a:r>
              <a:rPr lang="en-US" altLang="ko-KR" b="0" dirty="0">
                <a:ea typeface="굴림" charset="-127"/>
              </a:rPr>
              <a:t>main </a:t>
            </a:r>
            <a:r>
              <a:rPr lang="en-US" altLang="ko-KR" b="0" dirty="0" err="1">
                <a:ea typeface="굴림" charset="-127"/>
              </a:rPr>
              <a:t>waterpump</a:t>
            </a:r>
            <a:r>
              <a:rPr lang="en-US" altLang="ko-KR" b="0" dirty="0">
                <a:ea typeface="굴림" charset="-127"/>
              </a:rPr>
              <a:t> trips} {main turbine trips} {reactor pressure increases}&gt;</a:t>
            </a:r>
            <a:br>
              <a:rPr lang="en-US" altLang="ko-KR" b="0" dirty="0">
                <a:ea typeface="굴림" charset="-127"/>
              </a:rPr>
            </a:br>
            <a:endParaRPr lang="en-US" altLang="ko-KR" b="0" dirty="0" smtClean="0">
              <a:ea typeface="HY헤드라인M" pitchFamily="18" charset="-127"/>
            </a:endParaRPr>
          </a:p>
          <a:p>
            <a:pPr marL="292100" lvl="1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도서관에서 대여된 책들의 순서</a:t>
            </a:r>
            <a:r>
              <a:rPr lang="en-US" altLang="ko-KR" sz="2000" b="0" dirty="0">
                <a:ea typeface="HY헤드라인M" pitchFamily="18" charset="-127"/>
              </a:rPr>
              <a:t/>
            </a:r>
            <a:br>
              <a:rPr lang="en-US" altLang="ko-KR" sz="2000" b="0" dirty="0">
                <a:ea typeface="HY헤드라인M" pitchFamily="18" charset="-127"/>
              </a:rPr>
            </a:br>
            <a:r>
              <a:rPr lang="en-US" altLang="ko-KR" b="0" dirty="0">
                <a:ea typeface="굴림" charset="-127"/>
              </a:rPr>
              <a:t>&lt;{Fellowship of the Ring} {The Two Towers} </a:t>
            </a:r>
            <a:r>
              <a:rPr lang="en-US" altLang="ko-KR" b="0" dirty="0" smtClean="0">
                <a:ea typeface="굴림" charset="-127"/>
              </a:rPr>
              <a:t/>
            </a:r>
            <a:br>
              <a:rPr lang="en-US" altLang="ko-KR" b="0" dirty="0" smtClean="0">
                <a:ea typeface="굴림" charset="-127"/>
              </a:rPr>
            </a:br>
            <a:r>
              <a:rPr lang="en-US" altLang="ko-KR" b="0" dirty="0" smtClean="0">
                <a:ea typeface="굴림" charset="-127"/>
              </a:rPr>
              <a:t>{</a:t>
            </a:r>
            <a:r>
              <a:rPr lang="en-US" altLang="ko-KR" b="0" dirty="0">
                <a:ea typeface="굴림" charset="-127"/>
              </a:rPr>
              <a:t>Return of the King</a:t>
            </a:r>
            <a:r>
              <a:rPr lang="en-US" altLang="ko-KR" b="0" dirty="0" smtClean="0">
                <a:ea typeface="굴림" charset="-127"/>
              </a:rPr>
              <a:t>}&gt;</a:t>
            </a:r>
            <a:endParaRPr lang="en-US" altLang="ko-KR" b="0" dirty="0">
              <a:ea typeface="굴림" charset="-127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  <p:pic>
        <p:nvPicPr>
          <p:cNvPr id="24582" name="Picture 6" descr="http://upload.wikimedia.org/wikipedia/en/8/87/Ringstrilogypost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738" y="3864817"/>
            <a:ext cx="3333750" cy="287655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33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62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7002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서브시퀀스 정의와 순차 패턴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537569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시퀀스 내에 포함된 시퀀스를 서브시퀀스라 부른다</a:t>
            </a:r>
            <a:r>
              <a:rPr lang="en-US" altLang="ko-KR" sz="2000" b="0" dirty="0" smtClean="0">
                <a:ea typeface="HY헤드라인M" pitchFamily="18" charset="-127"/>
              </a:rPr>
              <a:t>.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en-US" altLang="ko-KR" dirty="0" smtClean="0">
                <a:ea typeface="굴림" charset="-127"/>
              </a:rPr>
              <a:t>Definition</a:t>
            </a:r>
            <a:r>
              <a:rPr lang="en-US" altLang="ko-KR" b="0" dirty="0" smtClean="0">
                <a:ea typeface="굴림" charset="-127"/>
              </a:rPr>
              <a:t>: A </a:t>
            </a:r>
            <a:r>
              <a:rPr lang="en-US" altLang="ko-KR" b="0" dirty="0">
                <a:ea typeface="굴림" charset="-127"/>
              </a:rPr>
              <a:t>sequence &lt;a</a:t>
            </a:r>
            <a:r>
              <a:rPr lang="en-US" altLang="ko-KR" b="0" baseline="-25000" dirty="0">
                <a:ea typeface="굴림" charset="-127"/>
              </a:rPr>
              <a:t>1 </a:t>
            </a:r>
            <a:r>
              <a:rPr lang="en-US" altLang="ko-KR" b="0" dirty="0">
                <a:ea typeface="굴림" charset="-127"/>
              </a:rPr>
              <a:t>a</a:t>
            </a:r>
            <a:r>
              <a:rPr lang="en-US" altLang="ko-KR" b="0" baseline="-25000" dirty="0">
                <a:ea typeface="굴림" charset="-127"/>
              </a:rPr>
              <a:t>2 </a:t>
            </a:r>
            <a:r>
              <a:rPr lang="en-US" altLang="ko-KR" b="0" dirty="0">
                <a:ea typeface="굴림" charset="-127"/>
              </a:rPr>
              <a:t>… a</a:t>
            </a:r>
            <a:r>
              <a:rPr lang="en-US" altLang="ko-KR" b="0" baseline="-25000" dirty="0">
                <a:ea typeface="굴림" charset="-127"/>
              </a:rPr>
              <a:t>n</a:t>
            </a:r>
            <a:r>
              <a:rPr lang="en-US" altLang="ko-KR" b="0" dirty="0">
                <a:ea typeface="굴림" charset="-127"/>
              </a:rPr>
              <a:t>&gt; is contained in another sequence &lt;b</a:t>
            </a:r>
            <a:r>
              <a:rPr lang="en-US" altLang="ko-KR" b="0" baseline="-25000" dirty="0">
                <a:ea typeface="굴림" charset="-127"/>
              </a:rPr>
              <a:t>1 </a:t>
            </a:r>
            <a:r>
              <a:rPr lang="en-US" altLang="ko-KR" b="0" dirty="0">
                <a:ea typeface="굴림" charset="-127"/>
              </a:rPr>
              <a:t>b</a:t>
            </a:r>
            <a:r>
              <a:rPr lang="en-US" altLang="ko-KR" b="0" baseline="-25000" dirty="0">
                <a:ea typeface="굴림" charset="-127"/>
              </a:rPr>
              <a:t>2 </a:t>
            </a:r>
            <a:r>
              <a:rPr lang="en-US" altLang="ko-KR" b="0" dirty="0">
                <a:ea typeface="굴림" charset="-127"/>
              </a:rPr>
              <a:t>… </a:t>
            </a:r>
            <a:r>
              <a:rPr lang="en-US" altLang="ko-KR" b="0" dirty="0" err="1">
                <a:ea typeface="굴림" charset="-127"/>
              </a:rPr>
              <a:t>b</a:t>
            </a:r>
            <a:r>
              <a:rPr lang="en-US" altLang="ko-KR" b="0" baseline="-25000" dirty="0" err="1">
                <a:ea typeface="굴림" charset="-127"/>
              </a:rPr>
              <a:t>m</a:t>
            </a:r>
            <a:r>
              <a:rPr lang="en-US" altLang="ko-KR" b="0" dirty="0">
                <a:ea typeface="굴림" charset="-127"/>
              </a:rPr>
              <a:t>&gt; (m </a:t>
            </a:r>
            <a:r>
              <a:rPr lang="en-US" altLang="ko-KR" b="0" dirty="0">
                <a:ea typeface="굴림" charset="-127"/>
                <a:cs typeface="Arial" charset="0"/>
              </a:rPr>
              <a:t>≥</a:t>
            </a:r>
            <a:r>
              <a:rPr lang="en-US" altLang="ko-KR" b="0" dirty="0">
                <a:ea typeface="굴림" charset="-127"/>
              </a:rPr>
              <a:t> n) if there exist integers </a:t>
            </a:r>
            <a:r>
              <a:rPr lang="en-US" altLang="ko-KR" b="0" dirty="0" smtClean="0">
                <a:ea typeface="굴림" charset="-127"/>
              </a:rPr>
              <a:t>i</a:t>
            </a:r>
            <a:r>
              <a:rPr lang="en-US" altLang="ko-KR" b="0" baseline="-25000" dirty="0" smtClean="0">
                <a:ea typeface="굴림" charset="-127"/>
              </a:rPr>
              <a:t>1 </a:t>
            </a:r>
            <a:r>
              <a:rPr lang="en-US" altLang="ko-KR" b="0" dirty="0">
                <a:ea typeface="굴림" charset="-127"/>
              </a:rPr>
              <a:t>&lt; i</a:t>
            </a:r>
            <a:r>
              <a:rPr lang="en-US" altLang="ko-KR" b="0" baseline="-25000" dirty="0">
                <a:ea typeface="굴림" charset="-127"/>
              </a:rPr>
              <a:t>2 </a:t>
            </a:r>
            <a:r>
              <a:rPr lang="en-US" altLang="ko-KR" b="0" dirty="0">
                <a:ea typeface="굴림" charset="-127"/>
              </a:rPr>
              <a:t>&lt; … &lt; i</a:t>
            </a:r>
            <a:r>
              <a:rPr lang="en-US" altLang="ko-KR" b="0" baseline="-25000" dirty="0">
                <a:ea typeface="굴림" charset="-127"/>
              </a:rPr>
              <a:t>n</a:t>
            </a:r>
            <a:r>
              <a:rPr lang="en-US" altLang="ko-KR" b="0" dirty="0">
                <a:ea typeface="굴림" charset="-127"/>
              </a:rPr>
              <a:t> such that a</a:t>
            </a:r>
            <a:r>
              <a:rPr lang="en-US" altLang="ko-KR" b="0" baseline="-25000" dirty="0">
                <a:ea typeface="굴림" charset="-127"/>
              </a:rPr>
              <a:t>1 </a:t>
            </a:r>
            <a:r>
              <a:rPr lang="en-US" altLang="zh-CN" b="0" dirty="0">
                <a:ea typeface="SimSun" pitchFamily="2" charset="-122"/>
                <a:sym typeface="Symbol" pitchFamily="18" charset="2"/>
              </a:rPr>
              <a:t></a:t>
            </a:r>
            <a:r>
              <a:rPr lang="en-US" altLang="zh-CN" b="0" dirty="0">
                <a:ea typeface="SimSun" pitchFamily="2" charset="-122"/>
              </a:rPr>
              <a:t> </a:t>
            </a:r>
            <a:r>
              <a:rPr lang="en-US" altLang="ko-KR" b="0" dirty="0">
                <a:ea typeface="굴림" charset="-127"/>
              </a:rPr>
              <a:t>b</a:t>
            </a:r>
            <a:r>
              <a:rPr lang="en-US" altLang="ko-KR" b="0" baseline="-25000" dirty="0">
                <a:ea typeface="굴림" charset="-127"/>
              </a:rPr>
              <a:t>i1 </a:t>
            </a:r>
            <a:r>
              <a:rPr lang="en-US" altLang="zh-CN" b="0" dirty="0">
                <a:ea typeface="SimSun" pitchFamily="2" charset="-122"/>
              </a:rPr>
              <a:t>, </a:t>
            </a:r>
            <a:r>
              <a:rPr lang="en-US" altLang="ko-KR" b="0" dirty="0">
                <a:ea typeface="굴림" charset="-127"/>
              </a:rPr>
              <a:t>a</a:t>
            </a:r>
            <a:r>
              <a:rPr lang="en-US" altLang="ko-KR" b="0" baseline="-25000" dirty="0">
                <a:ea typeface="굴림" charset="-127"/>
              </a:rPr>
              <a:t>2</a:t>
            </a:r>
            <a:r>
              <a:rPr lang="en-US" altLang="zh-CN" b="0" dirty="0">
                <a:ea typeface="SimSun" pitchFamily="2" charset="-122"/>
              </a:rPr>
              <a:t> </a:t>
            </a:r>
            <a:r>
              <a:rPr lang="en-US" altLang="zh-CN" b="0" dirty="0">
                <a:ea typeface="SimSun" pitchFamily="2" charset="-122"/>
                <a:sym typeface="Symbol" pitchFamily="18" charset="2"/>
              </a:rPr>
              <a:t></a:t>
            </a:r>
            <a:r>
              <a:rPr lang="en-US" altLang="zh-CN" b="0" dirty="0">
                <a:ea typeface="SimSun" pitchFamily="2" charset="-122"/>
              </a:rPr>
              <a:t> </a:t>
            </a:r>
            <a:r>
              <a:rPr lang="en-US" altLang="ko-KR" b="0" dirty="0">
                <a:ea typeface="굴림" charset="-127"/>
              </a:rPr>
              <a:t>b</a:t>
            </a:r>
            <a:r>
              <a:rPr lang="en-US" altLang="ko-KR" b="0" baseline="-25000" dirty="0">
                <a:ea typeface="굴림" charset="-127"/>
              </a:rPr>
              <a:t>i1</a:t>
            </a:r>
            <a:r>
              <a:rPr lang="en-US" altLang="zh-CN" b="0" dirty="0">
                <a:ea typeface="SimSun" pitchFamily="2" charset="-122"/>
              </a:rPr>
              <a:t>, …, </a:t>
            </a:r>
            <a:r>
              <a:rPr lang="en-US" altLang="ko-KR" b="0" dirty="0">
                <a:ea typeface="굴림" charset="-127"/>
              </a:rPr>
              <a:t>a</a:t>
            </a:r>
            <a:r>
              <a:rPr lang="en-US" altLang="ko-KR" b="0" baseline="-25000" dirty="0">
                <a:ea typeface="굴림" charset="-127"/>
              </a:rPr>
              <a:t>n</a:t>
            </a:r>
            <a:r>
              <a:rPr lang="en-US" altLang="zh-CN" b="0" dirty="0">
                <a:ea typeface="SimSun" pitchFamily="2" charset="-122"/>
              </a:rPr>
              <a:t> </a:t>
            </a:r>
            <a:r>
              <a:rPr lang="en-US" altLang="zh-CN" b="0" dirty="0">
                <a:ea typeface="SimSun" pitchFamily="2" charset="-122"/>
                <a:sym typeface="Symbol" pitchFamily="18" charset="2"/>
              </a:rPr>
              <a:t></a:t>
            </a:r>
            <a:r>
              <a:rPr lang="en-US" altLang="zh-CN" b="0" dirty="0">
                <a:ea typeface="SimSun" pitchFamily="2" charset="-122"/>
              </a:rPr>
              <a:t> </a:t>
            </a:r>
            <a:r>
              <a:rPr lang="en-US" altLang="ko-KR" b="0" dirty="0">
                <a:ea typeface="굴림" charset="-127"/>
              </a:rPr>
              <a:t>b</a:t>
            </a:r>
            <a:r>
              <a:rPr lang="en-US" altLang="ko-KR" b="0" baseline="-25000" dirty="0">
                <a:ea typeface="굴림" charset="-127"/>
              </a:rPr>
              <a:t>in</a:t>
            </a:r>
            <a:endParaRPr lang="en-US" altLang="ko-KR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endParaRPr lang="en-US" altLang="ko-KR" sz="2400" b="0" dirty="0" smtClean="0">
              <a:ea typeface="HY헤드라인M" pitchFamily="18" charset="-127"/>
            </a:endParaRP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endParaRPr lang="en-US" altLang="ko-KR" sz="2400" b="0" dirty="0">
              <a:ea typeface="HY헤드라인M" pitchFamily="18" charset="-127"/>
            </a:endParaRP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endParaRPr lang="en-US" altLang="ko-KR" sz="2400" b="0" dirty="0" smtClean="0">
              <a:ea typeface="HY헤드라인M" pitchFamily="18" charset="-127"/>
            </a:endParaRP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서브시퀀스 </a:t>
            </a:r>
            <a:r>
              <a:rPr lang="en-US" altLang="ko-KR" sz="2000" b="0" dirty="0" smtClean="0">
                <a:ea typeface="HY헤드라인M" pitchFamily="18" charset="-127"/>
              </a:rPr>
              <a:t>w</a:t>
            </a:r>
            <a:r>
              <a:rPr lang="ko-KR" altLang="en-US" sz="2000" b="0" dirty="0" smtClean="0">
                <a:ea typeface="HY헤드라인M" pitchFamily="18" charset="-127"/>
              </a:rPr>
              <a:t>의 지지도는 </a:t>
            </a:r>
            <a:r>
              <a:rPr lang="en-US" altLang="ko-KR" sz="2000" b="0" dirty="0" smtClean="0">
                <a:ea typeface="HY헤드라인M" pitchFamily="18" charset="-127"/>
              </a:rPr>
              <a:t>w</a:t>
            </a:r>
            <a:r>
              <a:rPr lang="ko-KR" altLang="en-US" sz="2000" b="0" dirty="0" smtClean="0">
                <a:ea typeface="HY헤드라인M" pitchFamily="18" charset="-127"/>
              </a:rPr>
              <a:t>를 포함하는 시퀀스의 비율을 나타낸다</a:t>
            </a:r>
            <a:r>
              <a:rPr lang="en-US" altLang="ko-KR" sz="2000" b="0" dirty="0" smtClean="0">
                <a:ea typeface="HY헤드라인M" pitchFamily="18" charset="-127"/>
              </a:rPr>
              <a:t>.</a:t>
            </a:r>
            <a:r>
              <a:rPr lang="en-US" altLang="ko-KR" sz="2000" b="0" dirty="0">
                <a:ea typeface="HY헤드라인M" pitchFamily="18" charset="-127"/>
              </a:rPr>
              <a:t/>
            </a:r>
            <a:br>
              <a:rPr lang="en-US" altLang="ko-KR" sz="2000" b="0" dirty="0">
                <a:ea typeface="HY헤드라인M" pitchFamily="18" charset="-127"/>
              </a:rPr>
            </a:br>
            <a:r>
              <a:rPr lang="en-US" altLang="ko-KR" sz="1500" b="0" dirty="0">
                <a:ea typeface="HY헤드라인M" pitchFamily="18" charset="-127"/>
              </a:rPr>
              <a:t>(The support of a subsequence w is defined as the fraction of data sequences that contain w)</a:t>
            </a:r>
            <a:endParaRPr lang="en-US" altLang="ko-KR" sz="1500" b="0" dirty="0" smtClean="0">
              <a:ea typeface="HY헤드라인M" pitchFamily="18" charset="-127"/>
            </a:endParaRP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순차 패턴</a:t>
            </a:r>
            <a:r>
              <a:rPr lang="en-US" altLang="ko-KR" sz="2000" b="0" dirty="0" smtClean="0">
                <a:ea typeface="HY헤드라인M" pitchFamily="18" charset="-127"/>
              </a:rPr>
              <a:t>(sequential pattern)</a:t>
            </a:r>
            <a:r>
              <a:rPr lang="ko-KR" altLang="en-US" sz="2000" b="0" dirty="0" smtClean="0">
                <a:ea typeface="HY헤드라인M" pitchFamily="18" charset="-127"/>
              </a:rPr>
              <a:t>이란 빈발 서브시퀀스</a:t>
            </a:r>
            <a:r>
              <a:rPr lang="en-US" altLang="ko-KR" sz="2000" b="0" dirty="0" smtClean="0">
                <a:ea typeface="HY헤드라인M" pitchFamily="18" charset="-127"/>
              </a:rPr>
              <a:t>(</a:t>
            </a:r>
            <a:r>
              <a:rPr lang="ko-KR" altLang="en-US" sz="2000" b="0" dirty="0" smtClean="0">
                <a:ea typeface="HY헤드라인M" pitchFamily="18" charset="-127"/>
              </a:rPr>
              <a:t>지지도가 </a:t>
            </a:r>
            <a:r>
              <a:rPr lang="en-US" altLang="ko-KR" sz="2000" b="0" i="1" dirty="0" err="1" smtClean="0">
                <a:ea typeface="HY헤드라인M" pitchFamily="18" charset="-127"/>
              </a:rPr>
              <a:t>minsup</a:t>
            </a:r>
            <a:r>
              <a:rPr lang="en-US" altLang="ko-KR" sz="2000" b="0" dirty="0" smtClean="0">
                <a:ea typeface="HY헤드라인M" pitchFamily="18" charset="-127"/>
              </a:rPr>
              <a:t> </a:t>
            </a:r>
            <a:r>
              <a:rPr lang="ko-KR" altLang="en-US" sz="2000" b="0" dirty="0" smtClean="0">
                <a:ea typeface="HY헤드라인M" pitchFamily="18" charset="-127"/>
              </a:rPr>
              <a:t>이상인 서브시퀀스</a:t>
            </a:r>
            <a:r>
              <a:rPr lang="en-US" altLang="ko-KR" sz="2000" b="0" dirty="0" smtClean="0">
                <a:ea typeface="HY헤드라인M" pitchFamily="18" charset="-127"/>
              </a:rPr>
              <a:t>)</a:t>
            </a:r>
            <a:r>
              <a:rPr lang="ko-KR" altLang="en-US" sz="2000" b="0" dirty="0" smtClean="0">
                <a:ea typeface="HY헤드라인M" pitchFamily="18" charset="-127"/>
              </a:rPr>
              <a:t>를 의미한다</a:t>
            </a:r>
            <a:r>
              <a:rPr lang="en-US" altLang="ko-KR" sz="2000" b="0" dirty="0" smtClean="0">
                <a:ea typeface="HY헤드라인M" pitchFamily="18" charset="-127"/>
              </a:rPr>
              <a:t>.</a:t>
            </a:r>
            <a:r>
              <a:rPr lang="en-US" altLang="ko-KR" sz="2000" b="0" dirty="0">
                <a:ea typeface="HY헤드라인M" pitchFamily="18" charset="-127"/>
              </a:rPr>
              <a:t/>
            </a:r>
            <a:br>
              <a:rPr lang="en-US" altLang="ko-KR" sz="2000" b="0" dirty="0">
                <a:ea typeface="HY헤드라인M" pitchFamily="18" charset="-127"/>
              </a:rPr>
            </a:br>
            <a:r>
              <a:rPr lang="en-US" altLang="ko-KR" sz="1400" b="0" dirty="0">
                <a:ea typeface="HY헤드라인M" pitchFamily="18" charset="-127"/>
              </a:rPr>
              <a:t>(A </a:t>
            </a:r>
            <a:r>
              <a:rPr lang="en-US" altLang="ko-KR" sz="1400" b="0" i="1" dirty="0">
                <a:ea typeface="HY헤드라인M" pitchFamily="18" charset="-127"/>
              </a:rPr>
              <a:t>sequential pattern </a:t>
            </a:r>
            <a:r>
              <a:rPr lang="en-US" altLang="ko-KR" sz="1400" b="0" dirty="0">
                <a:ea typeface="HY헤드라인M" pitchFamily="18" charset="-127"/>
              </a:rPr>
              <a:t>is a frequent subsequence (i.e., a subsequence whose support is ≥ </a:t>
            </a:r>
            <a:r>
              <a:rPr lang="en-US" altLang="ko-KR" sz="1400" b="0" i="1" dirty="0" err="1" smtClean="0">
                <a:ea typeface="HY헤드라인M" pitchFamily="18" charset="-127"/>
              </a:rPr>
              <a:t>minsup</a:t>
            </a:r>
            <a:r>
              <a:rPr lang="en-US" altLang="ko-KR" sz="1400" b="0" dirty="0" smtClean="0">
                <a:ea typeface="HY헤드라인M" pitchFamily="18" charset="-127"/>
              </a:rPr>
              <a:t>)</a:t>
            </a:r>
            <a:endParaRPr lang="en-US" altLang="ko-KR" sz="1400" b="0" dirty="0">
              <a:ea typeface="HY헤드라인M" pitchFamily="18" charset="-127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42866"/>
            <a:ext cx="6912768" cy="159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033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63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7002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순차 패턴 </a:t>
            </a:r>
            <a:r>
              <a:rPr lang="ko-KR" altLang="en-US" sz="2400" b="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마이닝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 정의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231947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다음이 주어졌을 때</a:t>
            </a:r>
            <a:endParaRPr lang="en-US" altLang="ko-KR" sz="2000" b="0" dirty="0" smtClean="0">
              <a:ea typeface="HY헤드라인M" pitchFamily="18" charset="-127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시퀀스들로 구성된 데이터베이스</a:t>
            </a:r>
            <a:endParaRPr lang="en-US" altLang="ko-KR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사용자가 제시한 최소 지지도 </a:t>
            </a:r>
            <a:r>
              <a:rPr lang="en-US" altLang="ko-KR" b="0" i="1" dirty="0" err="1" smtClean="0">
                <a:solidFill>
                  <a:srgbClr val="000000"/>
                </a:solidFill>
                <a:ea typeface="HY헤드라인M" pitchFamily="18" charset="-127"/>
              </a:rPr>
              <a:t>minsup</a:t>
            </a:r>
            <a:endParaRPr lang="en-US" altLang="ko-KR" b="0" i="1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다음</a:t>
            </a:r>
            <a:r>
              <a:rPr lang="en-US" altLang="ko-KR" sz="2000" b="0" dirty="0" smtClean="0">
                <a:ea typeface="HY헤드라인M" pitchFamily="18" charset="-127"/>
              </a:rPr>
              <a:t> </a:t>
            </a:r>
            <a:r>
              <a:rPr lang="ko-KR" altLang="en-US" sz="2000" b="0" dirty="0" smtClean="0">
                <a:ea typeface="HY헤드라인M" pitchFamily="18" charset="-127"/>
              </a:rPr>
              <a:t>작업을 수행하라</a:t>
            </a:r>
            <a:r>
              <a:rPr lang="en-US" altLang="ko-KR" sz="2000" b="0" dirty="0" smtClean="0">
                <a:ea typeface="HY헤드라인M" pitchFamily="18" charset="-127"/>
              </a:rPr>
              <a:t>.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지지도가 </a:t>
            </a:r>
            <a:r>
              <a:rPr lang="en-US" altLang="ko-KR" b="0" dirty="0" err="1" smtClean="0">
                <a:solidFill>
                  <a:srgbClr val="000000"/>
                </a:solidFill>
                <a:ea typeface="HY헤드라인M" pitchFamily="18" charset="-127"/>
              </a:rPr>
              <a:t>minsup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 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이상인 모든 서브시퀀스를 찾아라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.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573016"/>
            <a:ext cx="6840760" cy="2447884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76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64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7002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순차 패턴 </a:t>
            </a:r>
            <a:r>
              <a:rPr lang="ko-KR" altLang="en-US" sz="2400" b="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마이닝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 예제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547813"/>
            <a:ext cx="8477250" cy="3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826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65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7002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순차 패턴 </a:t>
            </a:r>
            <a:r>
              <a:rPr lang="ko-KR" altLang="en-US" sz="2400" b="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마이닝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 방법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53436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en-US" altLang="ko-KR" sz="2000" b="0" dirty="0" err="1" smtClean="0">
                <a:ea typeface="HY헤드라인M" pitchFamily="18" charset="-127"/>
              </a:rPr>
              <a:t>Apriori</a:t>
            </a:r>
            <a:r>
              <a:rPr lang="en-US" altLang="ko-KR" sz="2000" b="0" dirty="0" smtClean="0">
                <a:ea typeface="HY헤드라인M" pitchFamily="18" charset="-127"/>
              </a:rPr>
              <a:t> </a:t>
            </a:r>
            <a:r>
              <a:rPr lang="ko-KR" altLang="en-US" sz="2000" b="0" dirty="0" smtClean="0">
                <a:ea typeface="HY헤드라인M" pitchFamily="18" charset="-127"/>
              </a:rPr>
              <a:t>원리를 활용 </a:t>
            </a:r>
            <a:r>
              <a:rPr lang="en-US" altLang="ko-KR" sz="2000" b="0" dirty="0" smtClean="0">
                <a:ea typeface="HY헤드라인M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000" b="0" dirty="0" smtClean="0">
                <a:ea typeface="HY헤드라인M" pitchFamily="18" charset="-127"/>
                <a:sym typeface="Wingdings" panose="05000000000000000000" pitchFamily="2" charset="2"/>
              </a:rPr>
              <a:t>자세한 내용은 생략 </a:t>
            </a:r>
            <a:r>
              <a:rPr lang="en-US" altLang="ko-KR" sz="2000" b="0" dirty="0" smtClean="0">
                <a:ea typeface="HY헤드라인M" pitchFamily="18" charset="-127"/>
                <a:sym typeface="Wingdings" panose="05000000000000000000" pitchFamily="2" charset="2"/>
              </a:rPr>
              <a:t>(</a:t>
            </a:r>
            <a:r>
              <a:rPr lang="ko-KR" altLang="en-US" sz="2000" b="0" dirty="0" smtClean="0">
                <a:ea typeface="HY헤드라인M" pitchFamily="18" charset="-127"/>
                <a:sym typeface="Wingdings" panose="05000000000000000000" pitchFamily="2" charset="2"/>
              </a:rPr>
              <a:t>교재 참조</a:t>
            </a:r>
            <a:r>
              <a:rPr lang="en-US" altLang="ko-KR" sz="2000" b="0" dirty="0" smtClean="0">
                <a:ea typeface="HY헤드라인M" pitchFamily="18" charset="-127"/>
                <a:sym typeface="Wingdings" panose="05000000000000000000" pitchFamily="2" charset="2"/>
              </a:rPr>
              <a:t>)</a:t>
            </a:r>
            <a:endParaRPr lang="en-US" altLang="ko-KR" sz="2000" b="0" dirty="0" smtClean="0">
              <a:ea typeface="HY헤드라인M" pitchFamily="18" charset="-127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18" y="1717998"/>
            <a:ext cx="7217594" cy="443490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17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66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7002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시간 제약 요건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17" y="1196752"/>
            <a:ext cx="7743825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3501008"/>
            <a:ext cx="7743825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Box 7"/>
          <p:cNvSpPr txBox="1">
            <a:spLocks noChangeArrowheads="1"/>
          </p:cNvSpPr>
          <p:nvPr/>
        </p:nvSpPr>
        <p:spPr bwMode="auto">
          <a:xfrm>
            <a:off x="323850" y="5702944"/>
            <a:ext cx="8569325" cy="53436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5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  <a:sym typeface="Wingdings" panose="05000000000000000000" pitchFamily="2" charset="2"/>
              </a:rPr>
              <a:t>자세한 내용은 생략 </a:t>
            </a:r>
            <a:r>
              <a:rPr lang="en-US" altLang="ko-KR" sz="2000" b="0" dirty="0" smtClean="0">
                <a:ea typeface="HY헤드라인M" pitchFamily="18" charset="-127"/>
                <a:sym typeface="Wingdings" panose="05000000000000000000" pitchFamily="2" charset="2"/>
              </a:rPr>
              <a:t>(</a:t>
            </a:r>
            <a:r>
              <a:rPr lang="ko-KR" altLang="en-US" sz="2000" b="0" dirty="0" smtClean="0">
                <a:ea typeface="HY헤드라인M" pitchFamily="18" charset="-127"/>
                <a:sym typeface="Wingdings" panose="05000000000000000000" pitchFamily="2" charset="2"/>
              </a:rPr>
              <a:t>교재 참조</a:t>
            </a:r>
            <a:r>
              <a:rPr lang="en-US" altLang="ko-KR" sz="2000" b="0" dirty="0" smtClean="0">
                <a:ea typeface="HY헤드라인M" pitchFamily="18" charset="-127"/>
                <a:sym typeface="Wingdings" panose="05000000000000000000" pitchFamily="2" charset="2"/>
              </a:rPr>
              <a:t>)</a:t>
            </a:r>
            <a:endParaRPr lang="en-US" altLang="ko-KR" sz="2000" b="0" dirty="0" smtClean="0"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529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srgbClr val="3333CC"/>
                </a:solidFill>
              </a:rPr>
              <a:t>Page </a:t>
            </a:r>
            <a:fld id="{8AEC989E-555E-4E55-9F3C-343127921532}" type="slidenum">
              <a:rPr lang="en-US" altLang="ko-KR">
                <a:solidFill>
                  <a:srgbClr val="3333CC"/>
                </a:solidFill>
              </a:rPr>
              <a:pPr>
                <a:defRPr/>
              </a:pPr>
              <a:t>67</a:t>
            </a:fld>
            <a:endParaRPr lang="en-US" altLang="ko-KR">
              <a:solidFill>
                <a:srgbClr val="3333CC"/>
              </a:solidFill>
            </a:endParaRPr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5" y="163513"/>
            <a:ext cx="45481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강의 내</a:t>
            </a:r>
            <a:r>
              <a:rPr lang="ko-KR" altLang="en-US" sz="2400" b="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용</a:t>
            </a:r>
          </a:p>
        </p:txBody>
      </p:sp>
      <p:sp>
        <p:nvSpPr>
          <p:cNvPr id="4101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  <p:sp>
        <p:nvSpPr>
          <p:cNvPr id="12" name="Text Box 26"/>
          <p:cNvSpPr txBox="1">
            <a:spLocks noChangeArrowheads="1"/>
          </p:cNvSpPr>
          <p:nvPr/>
        </p:nvSpPr>
        <p:spPr bwMode="auto">
          <a:xfrm>
            <a:off x="324545" y="980728"/>
            <a:ext cx="8569325" cy="4966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36000" tIns="36000" rIns="36000" bIns="36000">
            <a:spAutoFit/>
          </a:bodyPr>
          <a:lstStyle/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Font typeface="Wingdings" pitchFamily="2" charset="2"/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연관규칙 정의와 적용사례</a:t>
            </a:r>
            <a:endParaRPr lang="en-US" altLang="ko-KR" sz="2400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빈발 </a:t>
            </a:r>
            <a:r>
              <a:rPr lang="ko-KR" altLang="en-US" sz="2400" b="0" dirty="0">
                <a:solidFill>
                  <a:srgbClr val="000000"/>
                </a:solidFill>
                <a:ea typeface="HY헤드라인M" pitchFamily="18" charset="-127"/>
              </a:rPr>
              <a:t>항목집합과 </a:t>
            </a:r>
            <a:r>
              <a:rPr lang="en-US" altLang="ko-KR" sz="2400" b="0" dirty="0" err="1" smtClean="0">
                <a:solidFill>
                  <a:srgbClr val="000000"/>
                </a:solidFill>
                <a:ea typeface="HY헤드라인M" pitchFamily="18" charset="-127"/>
              </a:rPr>
              <a:t>Apriori</a:t>
            </a:r>
            <a:r>
              <a:rPr lang="en-US" altLang="ko-KR" sz="2400" b="0" dirty="0" smtClean="0">
                <a:solidFill>
                  <a:srgbClr val="000000"/>
                </a:solidFill>
                <a:ea typeface="HY헤드라인M" pitchFamily="18" charset="-127"/>
              </a:rPr>
              <a:t> </a:t>
            </a: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알고리즘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최대 항목집합과 닫힌 항목집합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유용성 척도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범주형</a:t>
            </a:r>
            <a:r>
              <a:rPr lang="en-US" altLang="ko-KR" sz="2400" b="0" dirty="0">
                <a:solidFill>
                  <a:srgbClr val="000000"/>
                </a:solidFill>
                <a:ea typeface="HY헤드라인M" pitchFamily="18" charset="-127"/>
              </a:rPr>
              <a:t>, </a:t>
            </a:r>
            <a:r>
              <a:rPr lang="ko-KR" altLang="en-US" sz="2400" b="0" dirty="0" err="1">
                <a:solidFill>
                  <a:srgbClr val="000000"/>
                </a:solidFill>
                <a:ea typeface="HY헤드라인M" pitchFamily="18" charset="-127"/>
              </a:rPr>
              <a:t>연속형</a:t>
            </a:r>
            <a:r>
              <a:rPr lang="ko-KR" altLang="en-US" sz="2400" b="0" dirty="0">
                <a:solidFill>
                  <a:srgbClr val="000000"/>
                </a:solidFill>
                <a:ea typeface="HY헤드라인M" pitchFamily="18" charset="-127"/>
              </a:rPr>
              <a:t> 속성 </a:t>
            </a: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처리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다단계 연관규칙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>
                <a:solidFill>
                  <a:srgbClr val="000000"/>
                </a:solidFill>
                <a:ea typeface="HY헤드라인M" pitchFamily="18" charset="-127"/>
              </a:rPr>
              <a:t>순차 </a:t>
            </a: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패턴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352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7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7002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연관규칙의 응용 사례 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(4/4)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53436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장바구니 분석 </a:t>
            </a:r>
            <a:r>
              <a:rPr lang="en-US" altLang="ko-KR" sz="2000" b="0" dirty="0" smtClean="0">
                <a:ea typeface="HY헤드라인M" pitchFamily="18" charset="-127"/>
              </a:rPr>
              <a:t>(Census Data)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1952625"/>
            <a:ext cx="8791575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701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8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빈발 항목집합 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(Frequent </a:t>
            </a:r>
            <a:r>
              <a:rPr lang="en-US" altLang="ko-KR" sz="2400" b="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Itemset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) (1/2)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39445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항목집합 </a:t>
            </a:r>
            <a:r>
              <a:rPr lang="en-US" altLang="ko-KR" sz="2000" b="0" dirty="0" smtClean="0">
                <a:ea typeface="HY헤드라인M" pitchFamily="18" charset="-127"/>
              </a:rPr>
              <a:t>(</a:t>
            </a:r>
            <a:r>
              <a:rPr lang="en-US" altLang="ko-KR" sz="2000" b="0" dirty="0" err="1" smtClean="0">
                <a:ea typeface="HY헤드라인M" pitchFamily="18" charset="-127"/>
              </a:rPr>
              <a:t>Itemset</a:t>
            </a:r>
            <a:r>
              <a:rPr lang="en-US" altLang="ko-KR" sz="2000" b="0" dirty="0" smtClean="0">
                <a:ea typeface="HY헤드라인M" pitchFamily="18" charset="-127"/>
              </a:rPr>
              <a:t>)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한 개 이상의 항목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(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)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의 집합 </a:t>
            </a:r>
            <a:endParaRPr lang="en-US" altLang="ko-KR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801688" lvl="2" indent="-2667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 typeface="Symbol" panose="05050102010706020507" pitchFamily="18" charset="2"/>
              <a:buChar char="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예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: {Eggs}, {Milk, Bread, Diaper}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k-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항목집합 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(k-</a:t>
            </a:r>
            <a:r>
              <a:rPr lang="en-US" altLang="ko-KR" b="0" dirty="0" err="1" smtClean="0">
                <a:solidFill>
                  <a:srgbClr val="000000"/>
                </a:solidFill>
                <a:ea typeface="HY헤드라인M" pitchFamily="18" charset="-127"/>
              </a:rPr>
              <a:t>itemset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): </a:t>
            </a:r>
            <a:b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</a:b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k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개 항목을 가지는 항목집합</a:t>
            </a:r>
            <a:endParaRPr lang="en-US" altLang="ko-KR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endParaRPr lang="en-US" altLang="ko-KR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지지도 카운트</a:t>
            </a:r>
            <a:r>
              <a:rPr lang="en-US" altLang="ko-KR" sz="2000" b="0" dirty="0" smtClean="0">
                <a:ea typeface="HY헤드라인M" pitchFamily="18" charset="-127"/>
              </a:rPr>
              <a:t>(Support Count): </a:t>
            </a:r>
            <a:r>
              <a:rPr lang="en-US" altLang="ko-KR" sz="2000" dirty="0" smtClean="0">
                <a:solidFill>
                  <a:srgbClr val="FF0000"/>
                </a:solidFill>
                <a:ea typeface="HY헤드라인M" pitchFamily="18" charset="-127"/>
                <a:sym typeface="Symbol"/>
              </a:rPr>
              <a:t></a:t>
            </a:r>
            <a:r>
              <a:rPr lang="en-US" altLang="ko-KR" sz="2000" b="0" dirty="0" smtClean="0">
                <a:ea typeface="HY헤드라인M" pitchFamily="18" charset="-127"/>
              </a:rPr>
              <a:t> 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항목집합이 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(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트랜잭션 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DB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에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) 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나타나는 횟수</a:t>
            </a:r>
            <a:endParaRPr lang="en-US" altLang="ko-KR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801688" lvl="2" indent="-2667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 typeface="Symbol" panose="05050102010706020507" pitchFamily="18" charset="2"/>
              <a:buChar char=""/>
              <a:tabLst>
                <a:tab pos="268288" algn="l"/>
              </a:tabLst>
            </a:pPr>
            <a:r>
              <a:rPr lang="ko-KR" altLang="en-US" b="0" dirty="0" smtClean="0">
                <a:ea typeface="HY헤드라인M" pitchFamily="18" charset="-127"/>
              </a:rPr>
              <a:t>예</a:t>
            </a:r>
            <a:r>
              <a:rPr lang="en-US" altLang="ko-KR" b="0" dirty="0" smtClean="0">
                <a:ea typeface="HY헤드라인M" pitchFamily="18" charset="-127"/>
              </a:rPr>
              <a:t>: </a:t>
            </a:r>
            <a:r>
              <a:rPr lang="en-US" altLang="ko-KR" b="0" dirty="0" smtClean="0">
                <a:ea typeface="HY헤드라인M" pitchFamily="18" charset="-127"/>
                <a:sym typeface="Symbol"/>
              </a:rPr>
              <a:t>{Eggs} = 1, 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{</a:t>
            </a:r>
            <a:r>
              <a:rPr lang="en-US" altLang="ko-KR" b="0" dirty="0">
                <a:solidFill>
                  <a:srgbClr val="000000"/>
                </a:solidFill>
                <a:ea typeface="HY헤드라인M" pitchFamily="18" charset="-127"/>
              </a:rPr>
              <a:t>Milk, Bread, Diaper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} = 2</a:t>
            </a:r>
            <a:endParaRPr lang="en-US" altLang="ko-KR" b="0" dirty="0" smtClean="0">
              <a:ea typeface="HY헤드라인M" pitchFamily="18" charset="-127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124744"/>
            <a:ext cx="3831038" cy="2325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 descr="https://encrypted-tbn0.gstatic.com/images?q=tbn:ANd9GcTen09MLxSYJHzInOWWxvMAiY2zxXLqZDPD0ewqw853vqU8i9rV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386" y="4221088"/>
            <a:ext cx="2457450" cy="185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78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9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빈발 항목집합 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(Frequent </a:t>
            </a:r>
            <a:r>
              <a:rPr lang="en-US" altLang="ko-KR" sz="2400" b="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Itemset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) (2/2)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42646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지지도</a:t>
            </a:r>
            <a:r>
              <a:rPr lang="en-US" altLang="ko-KR" sz="2000" b="0" dirty="0" smtClean="0">
                <a:ea typeface="HY헤드라인M" pitchFamily="18" charset="-127"/>
              </a:rPr>
              <a:t>(Support): </a:t>
            </a:r>
            <a:r>
              <a:rPr lang="en-US" altLang="ko-KR" sz="2000" b="0" dirty="0" smtClean="0">
                <a:solidFill>
                  <a:srgbClr val="FF0000"/>
                </a:solidFill>
                <a:ea typeface="HY헤드라인M" pitchFamily="18" charset="-127"/>
              </a:rPr>
              <a:t>s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항목집합이 나타나는 트랜잭션의 비율</a:t>
            </a:r>
            <a:endParaRPr lang="en-US" altLang="ko-KR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801688" lvl="2" indent="-2667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 typeface="Symbol" panose="05050102010706020507" pitchFamily="18" charset="2"/>
              <a:buChar char=""/>
              <a:tabLst>
                <a:tab pos="1160463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예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:	s{Eggs} = 1/5 = 0.2</a:t>
            </a:r>
            <a:r>
              <a:rPr lang="en-US" altLang="ko-KR" b="0" dirty="0">
                <a:solidFill>
                  <a:srgbClr val="000000"/>
                </a:solidFill>
                <a:ea typeface="HY헤드라인M" pitchFamily="18" charset="-127"/>
              </a:rPr>
              <a:t/>
            </a:r>
            <a:br>
              <a:rPr lang="en-US" altLang="ko-KR" b="0" dirty="0">
                <a:solidFill>
                  <a:srgbClr val="000000"/>
                </a:solidFill>
                <a:ea typeface="HY헤드라인M" pitchFamily="18" charset="-127"/>
              </a:rPr>
            </a:b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	s{Milk, Bread, Diaper} = 2/5 = 0.4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endParaRPr lang="en-US" altLang="ko-KR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빈발 항목집합</a:t>
            </a:r>
            <a:r>
              <a:rPr lang="en-US" altLang="ko-KR" sz="2000" b="0" dirty="0" smtClean="0">
                <a:ea typeface="HY헤드라인M" pitchFamily="18" charset="-127"/>
              </a:rPr>
              <a:t>(Frequent </a:t>
            </a:r>
            <a:r>
              <a:rPr lang="en-US" altLang="ko-KR" sz="2000" b="0" dirty="0" err="1" smtClean="0">
                <a:ea typeface="HY헤드라인M" pitchFamily="18" charset="-127"/>
              </a:rPr>
              <a:t>Itemset</a:t>
            </a:r>
            <a:r>
              <a:rPr lang="en-US" altLang="ko-KR" sz="2000" b="0" dirty="0" smtClean="0">
                <a:ea typeface="HY헤드라인M" pitchFamily="18" charset="-127"/>
              </a:rPr>
              <a:t>) 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지지도가 주어진 </a:t>
            </a:r>
            <a:r>
              <a:rPr lang="ko-KR" altLang="en-US" b="0" dirty="0" err="1" smtClean="0">
                <a:solidFill>
                  <a:srgbClr val="000000"/>
                </a:solidFill>
                <a:ea typeface="HY헤드라인M" pitchFamily="18" charset="-127"/>
              </a:rPr>
              <a:t>임계치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 </a:t>
            </a:r>
            <a:r>
              <a:rPr lang="en-US" altLang="ko-KR" b="0" i="1" dirty="0" err="1" smtClean="0">
                <a:solidFill>
                  <a:srgbClr val="000000"/>
                </a:solidFill>
                <a:ea typeface="HY헤드라인M" pitchFamily="18" charset="-127"/>
              </a:rPr>
              <a:t>minsup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보다 큰 항목집합</a:t>
            </a:r>
            <a:endParaRPr lang="en-US" altLang="ko-KR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801688" lvl="2" indent="-2667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 typeface="Symbol" panose="05050102010706020507" pitchFamily="18" charset="2"/>
              <a:buChar char=""/>
              <a:tabLst>
                <a:tab pos="268288" algn="l"/>
              </a:tabLst>
            </a:pPr>
            <a:r>
              <a:rPr lang="ko-KR" altLang="en-US" b="0" dirty="0" smtClean="0">
                <a:ea typeface="HY헤드라인M" pitchFamily="18" charset="-127"/>
              </a:rPr>
              <a:t>예</a:t>
            </a:r>
            <a:r>
              <a:rPr lang="en-US" altLang="ko-KR" b="0" dirty="0" smtClean="0">
                <a:ea typeface="HY헤드라인M" pitchFamily="18" charset="-127"/>
              </a:rPr>
              <a:t>: </a:t>
            </a:r>
            <a:r>
              <a:rPr lang="en-US" altLang="ko-KR" b="0" i="1" dirty="0" err="1" smtClean="0">
                <a:ea typeface="HY헤드라인M" pitchFamily="18" charset="-127"/>
              </a:rPr>
              <a:t>minsup</a:t>
            </a:r>
            <a:r>
              <a:rPr lang="en-US" altLang="ko-KR" b="0" dirty="0" smtClean="0">
                <a:ea typeface="HY헤드라인M" pitchFamily="18" charset="-127"/>
              </a:rPr>
              <a:t> = 0.3</a:t>
            </a:r>
            <a:r>
              <a:rPr lang="ko-KR" altLang="en-US" b="0" dirty="0" smtClean="0">
                <a:ea typeface="HY헤드라인M" pitchFamily="18" charset="-127"/>
              </a:rPr>
              <a:t>이라면</a:t>
            </a:r>
            <a:r>
              <a:rPr lang="en-US" altLang="ko-KR" b="0" dirty="0" smtClean="0">
                <a:ea typeface="HY헤드라인M" pitchFamily="18" charset="-127"/>
              </a:rPr>
              <a:t>,</a:t>
            </a:r>
            <a:br>
              <a:rPr lang="en-US" altLang="ko-KR" b="0" dirty="0" smtClean="0">
                <a:ea typeface="HY헤드라인M" pitchFamily="18" charset="-127"/>
              </a:rPr>
            </a:br>
            <a:r>
              <a:rPr lang="en-US" altLang="ko-KR" b="0" dirty="0" smtClean="0">
                <a:ea typeface="HY헤드라인M" pitchFamily="18" charset="-127"/>
                <a:sym typeface="Symbol"/>
              </a:rPr>
              <a:t>{Eggs}</a:t>
            </a:r>
            <a:r>
              <a:rPr lang="ko-KR" altLang="en-US" b="0" dirty="0" smtClean="0">
                <a:ea typeface="HY헤드라인M" pitchFamily="18" charset="-127"/>
                <a:sym typeface="Symbol"/>
              </a:rPr>
              <a:t>은 빈발하지 않으며</a:t>
            </a:r>
            <a:r>
              <a:rPr lang="en-US" altLang="ko-KR" b="0" dirty="0" smtClean="0">
                <a:ea typeface="HY헤드라인M" pitchFamily="18" charset="-127"/>
                <a:sym typeface="Symbol"/>
              </a:rPr>
              <a:t>, </a:t>
            </a:r>
            <a:br>
              <a:rPr lang="en-US" altLang="ko-KR" b="0" dirty="0" smtClean="0">
                <a:ea typeface="HY헤드라인M" pitchFamily="18" charset="-127"/>
                <a:sym typeface="Symbol"/>
              </a:rPr>
            </a:b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{</a:t>
            </a:r>
            <a:r>
              <a:rPr lang="en-US" altLang="ko-KR" b="0" dirty="0">
                <a:solidFill>
                  <a:srgbClr val="000000"/>
                </a:solidFill>
                <a:ea typeface="HY헤드라인M" pitchFamily="18" charset="-127"/>
              </a:rPr>
              <a:t>Milk, Bread, Diaper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}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은 빈발하다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.</a:t>
            </a:r>
            <a:endParaRPr lang="en-US" altLang="ko-KR" b="0" dirty="0" smtClean="0">
              <a:ea typeface="HY헤드라인M" pitchFamily="18" charset="-127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318111" y="475360"/>
            <a:ext cx="1735402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Association Rules Mining</a:t>
            </a:r>
            <a:endParaRPr lang="en-US" altLang="ko-KR" sz="1200" b="0" dirty="0">
              <a:solidFill>
                <a:srgbClr val="0066CC"/>
              </a:solidFill>
              <a:ea typeface="HY헤드라인M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124744"/>
            <a:ext cx="3831038" cy="2325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 descr="http://foodpsychology.cornell.edu/sites/default/files/iStock_000022373750XSmall-Hungry%20Shoppers%20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523" y="3356992"/>
            <a:ext cx="3305175" cy="329565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33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80808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36000" tIns="36000" rIns="36000" bIns="36000" numCol="1" anchor="ctr" anchorCtr="0" compatLnSpc="1">
        <a:prstTxWarp prst="textNoShape">
          <a:avLst/>
        </a:prstTxWarp>
        <a:spAutoFit/>
      </a:bodyPr>
      <a:lstStyle>
        <a:defPPr marL="292100" marR="0" indent="-292100" algn="l" defTabSz="914400" rtl="0" eaLnBrk="1" fontAlgn="ctr" latinLnBrk="1" hangingPunct="1">
          <a:lnSpc>
            <a:spcPct val="140000"/>
          </a:lnSpc>
          <a:spcBef>
            <a:spcPct val="20000"/>
          </a:spcBef>
          <a:spcAft>
            <a:spcPct val="0"/>
          </a:spcAft>
          <a:buClr>
            <a:srgbClr val="660066"/>
          </a:buClr>
          <a:buSzTx/>
          <a:buFont typeface="Wingdings" pitchFamily="2" charset="2"/>
          <a:buChar char="v"/>
          <a:tabLst>
            <a:tab pos="292100" algn="l"/>
            <a:tab pos="685800" algn="l"/>
          </a:tabLst>
          <a:defRPr kumimoji="1" lang="ko-KR" alt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굴림체" pitchFamily="49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80808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36000" tIns="36000" rIns="36000" bIns="36000" numCol="1" anchor="ctr" anchorCtr="0" compatLnSpc="1">
        <a:prstTxWarp prst="textNoShape">
          <a:avLst/>
        </a:prstTxWarp>
        <a:spAutoFit/>
      </a:bodyPr>
      <a:lstStyle>
        <a:defPPr marL="292100" marR="0" indent="-292100" algn="l" defTabSz="914400" rtl="0" eaLnBrk="1" fontAlgn="ctr" latinLnBrk="1" hangingPunct="1">
          <a:lnSpc>
            <a:spcPct val="140000"/>
          </a:lnSpc>
          <a:spcBef>
            <a:spcPct val="20000"/>
          </a:spcBef>
          <a:spcAft>
            <a:spcPct val="0"/>
          </a:spcAft>
          <a:buClr>
            <a:srgbClr val="660066"/>
          </a:buClr>
          <a:buSzTx/>
          <a:buFont typeface="Wingdings" pitchFamily="2" charset="2"/>
          <a:buChar char="v"/>
          <a:tabLst>
            <a:tab pos="292100" algn="l"/>
            <a:tab pos="685800" algn="l"/>
          </a:tabLst>
          <a:defRPr kumimoji="1" lang="ko-KR" alt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굴림체" pitchFamily="49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기본 디자인">
  <a:themeElements>
    <a:clrScheme name="2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80808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36000" tIns="36000" rIns="36000" bIns="36000" numCol="1" anchor="ctr" anchorCtr="0" compatLnSpc="1">
        <a:prstTxWarp prst="textNoShape">
          <a:avLst/>
        </a:prstTxWarp>
        <a:spAutoFit/>
      </a:bodyPr>
      <a:lstStyle>
        <a:defPPr marL="292100" marR="0" indent="-292100" algn="l" defTabSz="914400" rtl="0" eaLnBrk="1" fontAlgn="ctr" latinLnBrk="1" hangingPunct="1">
          <a:lnSpc>
            <a:spcPct val="140000"/>
          </a:lnSpc>
          <a:spcBef>
            <a:spcPct val="20000"/>
          </a:spcBef>
          <a:spcAft>
            <a:spcPct val="0"/>
          </a:spcAft>
          <a:buClr>
            <a:srgbClr val="660066"/>
          </a:buClr>
          <a:buSzTx/>
          <a:buFont typeface="Wingdings" pitchFamily="2" charset="2"/>
          <a:buChar char="v"/>
          <a:tabLst>
            <a:tab pos="292100" algn="l"/>
            <a:tab pos="685800" algn="l"/>
          </a:tabLst>
          <a:defRPr kumimoji="1" lang="ko-KR" alt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굴림체" pitchFamily="49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80808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36000" tIns="36000" rIns="36000" bIns="36000" numCol="1" anchor="ctr" anchorCtr="0" compatLnSpc="1">
        <a:prstTxWarp prst="textNoShape">
          <a:avLst/>
        </a:prstTxWarp>
        <a:spAutoFit/>
      </a:bodyPr>
      <a:lstStyle>
        <a:defPPr marL="292100" marR="0" indent="-292100" algn="l" defTabSz="914400" rtl="0" eaLnBrk="1" fontAlgn="ctr" latinLnBrk="1" hangingPunct="1">
          <a:lnSpc>
            <a:spcPct val="140000"/>
          </a:lnSpc>
          <a:spcBef>
            <a:spcPct val="20000"/>
          </a:spcBef>
          <a:spcAft>
            <a:spcPct val="0"/>
          </a:spcAft>
          <a:buClr>
            <a:srgbClr val="660066"/>
          </a:buClr>
          <a:buSzTx/>
          <a:buFont typeface="Wingdings" pitchFamily="2" charset="2"/>
          <a:buChar char="v"/>
          <a:tabLst>
            <a:tab pos="292100" algn="l"/>
            <a:tab pos="685800" algn="l"/>
          </a:tabLst>
          <a:defRPr kumimoji="1" lang="ko-KR" alt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굴림체" pitchFamily="49" charset="-127"/>
          </a:defRPr>
        </a:defPPr>
      </a:lstStyle>
    </a:lnDef>
  </a:objectDefaults>
  <a:extraClrSchemeLst>
    <a:extraClrScheme>
      <a:clrScheme name="2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80808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36000" tIns="36000" rIns="36000" bIns="36000" numCol="1" anchor="ctr" anchorCtr="0" compatLnSpc="1">
        <a:prstTxWarp prst="textNoShape">
          <a:avLst/>
        </a:prstTxWarp>
        <a:spAutoFit/>
      </a:bodyPr>
      <a:lstStyle>
        <a:defPPr marL="292100" marR="0" indent="-292100" algn="l" defTabSz="914400" rtl="0" eaLnBrk="1" fontAlgn="ctr" latinLnBrk="1" hangingPunct="1">
          <a:lnSpc>
            <a:spcPct val="140000"/>
          </a:lnSpc>
          <a:spcBef>
            <a:spcPct val="20000"/>
          </a:spcBef>
          <a:spcAft>
            <a:spcPct val="0"/>
          </a:spcAft>
          <a:buClr>
            <a:srgbClr val="660066"/>
          </a:buClr>
          <a:buSzTx/>
          <a:buFont typeface="Wingdings" pitchFamily="2" charset="2"/>
          <a:buChar char="v"/>
          <a:tabLst>
            <a:tab pos="292100" algn="l"/>
            <a:tab pos="685800" algn="l"/>
          </a:tabLst>
          <a:defRPr kumimoji="1" lang="ko-KR" alt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굴림체" pitchFamily="49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80808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36000" tIns="36000" rIns="36000" bIns="36000" numCol="1" anchor="ctr" anchorCtr="0" compatLnSpc="1">
        <a:prstTxWarp prst="textNoShape">
          <a:avLst/>
        </a:prstTxWarp>
        <a:spAutoFit/>
      </a:bodyPr>
      <a:lstStyle>
        <a:defPPr marL="292100" marR="0" indent="-292100" algn="l" defTabSz="914400" rtl="0" eaLnBrk="1" fontAlgn="ctr" latinLnBrk="1" hangingPunct="1">
          <a:lnSpc>
            <a:spcPct val="140000"/>
          </a:lnSpc>
          <a:spcBef>
            <a:spcPct val="20000"/>
          </a:spcBef>
          <a:spcAft>
            <a:spcPct val="0"/>
          </a:spcAft>
          <a:buClr>
            <a:srgbClr val="660066"/>
          </a:buClr>
          <a:buSzTx/>
          <a:buFont typeface="Wingdings" pitchFamily="2" charset="2"/>
          <a:buChar char="v"/>
          <a:tabLst>
            <a:tab pos="292100" algn="l"/>
            <a:tab pos="685800" algn="l"/>
          </a:tabLst>
          <a:defRPr kumimoji="1" lang="ko-KR" alt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굴림체" pitchFamily="49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19237</TotalTime>
  <Words>2122</Words>
  <Application>Microsoft Macintosh PowerPoint</Application>
  <PresentationFormat>화면 슬라이드 쇼(4:3)</PresentationFormat>
  <Paragraphs>547</Paragraphs>
  <Slides>67</Slides>
  <Notes>66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3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82" baseType="lpstr">
      <vt:lpstr>굴림</vt:lpstr>
      <vt:lpstr>굴림체</vt:lpstr>
      <vt:lpstr>Arial</vt:lpstr>
      <vt:lpstr>Cambria Math</vt:lpstr>
      <vt:lpstr>HY헤드라인M</vt:lpstr>
      <vt:lpstr>SimSun</vt:lpstr>
      <vt:lpstr>Symbol</vt:lpstr>
      <vt:lpstr>Symbol Tiger</vt:lpstr>
      <vt:lpstr>Times New Roman</vt:lpstr>
      <vt:lpstr>Trebuchet MS</vt:lpstr>
      <vt:lpstr>Wingdings</vt:lpstr>
      <vt:lpstr>기본 디자인</vt:lpstr>
      <vt:lpstr>2_기본 디자인</vt:lpstr>
      <vt:lpstr>3_기본 디자인</vt:lpstr>
      <vt:lpstr>Equation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Discrete Mathematics</dc:title>
  <dc:creator>문양세</dc:creator>
  <cp:lastModifiedBy>지소현</cp:lastModifiedBy>
  <cp:revision>1650</cp:revision>
  <dcterms:created xsi:type="dcterms:W3CDTF">2003-03-03T08:07:33Z</dcterms:created>
  <dcterms:modified xsi:type="dcterms:W3CDTF">2017-03-30T04:53:05Z</dcterms:modified>
</cp:coreProperties>
</file>